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8" r:id="rId2"/>
    <p:sldId id="259" r:id="rId3"/>
    <p:sldId id="260" r:id="rId4"/>
    <p:sldId id="261" r:id="rId5"/>
    <p:sldId id="317"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6" r:id="rId20"/>
    <p:sldId id="277" r:id="rId21"/>
    <p:sldId id="278" r:id="rId22"/>
    <p:sldId id="285" r:id="rId23"/>
    <p:sldId id="279" r:id="rId24"/>
    <p:sldId id="280" r:id="rId25"/>
    <p:sldId id="281" r:id="rId26"/>
    <p:sldId id="282" r:id="rId27"/>
    <p:sldId id="283" r:id="rId28"/>
    <p:sldId id="284" r:id="rId29"/>
    <p:sldId id="288" r:id="rId30"/>
    <p:sldId id="289" r:id="rId31"/>
    <p:sldId id="318"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19" r:id="rId48"/>
    <p:sldId id="305" r:id="rId49"/>
    <p:sldId id="320" r:id="rId50"/>
    <p:sldId id="306" r:id="rId51"/>
    <p:sldId id="321"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99" autoAdjust="0"/>
    <p:restoredTop sz="94637" autoAdjust="0"/>
  </p:normalViewPr>
  <p:slideViewPr>
    <p:cSldViewPr>
      <p:cViewPr varScale="1">
        <p:scale>
          <a:sx n="72" d="100"/>
          <a:sy n="72" d="100"/>
        </p:scale>
        <p:origin x="1680" y="54"/>
      </p:cViewPr>
      <p:guideLst>
        <p:guide orient="horz" pos="2160"/>
        <p:guide pos="2880"/>
      </p:guideLst>
    </p:cSldViewPr>
  </p:slideViewPr>
  <p:outlineViewPr>
    <p:cViewPr>
      <p:scale>
        <a:sx n="33" d="100"/>
        <a:sy n="33" d="100"/>
      </p:scale>
      <p:origin x="36" y="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11.05.2023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a:t>Asıl başlık stili için tıklatın</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11.05.2023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11.05.2023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11.05.2023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11.05.2023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11.05.2023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11.05.2023</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11.05.2023</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AutoShape 2"/>
          <p:cNvSpPr>
            <a:spLocks noGrp="1" noChangeArrowheads="1"/>
          </p:cNvSpPr>
          <p:nvPr>
            <p:ph type="ctrTitle"/>
          </p:nvPr>
        </p:nvSpPr>
        <p:spPr>
          <a:xfrm>
            <a:off x="611188" y="642919"/>
            <a:ext cx="8247092" cy="2209820"/>
          </a:xfrm>
        </p:spPr>
        <p:txBody>
          <a:bodyPr>
            <a:noAutofit/>
          </a:bodyPr>
          <a:lstStyle/>
          <a:p>
            <a:pPr eaLnBrk="1" hangingPunct="1"/>
            <a:r>
              <a:rPr lang="tr-TR" sz="3600" b="1" dirty="0"/>
              <a:t>TRABZON SERBEST MUHASEBECİ MALİ MÜŞAVİRLER ODASI</a:t>
            </a:r>
            <a:br>
              <a:rPr lang="tr-TR" sz="3600" b="1" dirty="0"/>
            </a:br>
            <a:r>
              <a:rPr lang="tr-TR" sz="3600" b="1" dirty="0"/>
              <a:t> &amp;</a:t>
            </a:r>
            <a:br>
              <a:rPr lang="tr-TR" sz="3600" b="1" dirty="0"/>
            </a:br>
            <a:r>
              <a:rPr lang="tr-TR" sz="3600" b="1" dirty="0"/>
              <a:t> EĞİTİM VE MEVZUAT KOMİSYONU</a:t>
            </a:r>
            <a:endParaRPr lang="tr-TR" sz="3600" b="1" dirty="0">
              <a:solidFill>
                <a:srgbClr val="D60093"/>
              </a:solidFill>
            </a:endParaRPr>
          </a:p>
        </p:txBody>
      </p:sp>
      <p:sp>
        <p:nvSpPr>
          <p:cNvPr id="15363" name="Rectangle 3"/>
          <p:cNvSpPr>
            <a:spLocks noGrp="1" noChangeArrowheads="1"/>
          </p:cNvSpPr>
          <p:nvPr>
            <p:ph type="subTitle" idx="1"/>
          </p:nvPr>
        </p:nvSpPr>
        <p:spPr>
          <a:xfrm>
            <a:off x="107950" y="3141663"/>
            <a:ext cx="8750330" cy="1584325"/>
          </a:xfrm>
        </p:spPr>
        <p:txBody>
          <a:bodyPr>
            <a:normAutofit/>
          </a:bodyPr>
          <a:lstStyle/>
          <a:p>
            <a:r>
              <a:rPr lang="tr-TR" b="1" dirty="0"/>
              <a:t>İŞLETME KAYITLARININ DÜZELTİLMESİ</a:t>
            </a:r>
          </a:p>
          <a:p>
            <a:r>
              <a:rPr lang="tr-TR" b="1" dirty="0">
                <a:solidFill>
                  <a:schemeClr val="folHlink"/>
                </a:solidFill>
              </a:rPr>
              <a:t>MADDE- 6 </a:t>
            </a:r>
          </a:p>
        </p:txBody>
      </p:sp>
      <p:graphicFrame>
        <p:nvGraphicFramePr>
          <p:cNvPr id="1026" name="Object 5"/>
          <p:cNvGraphicFramePr>
            <a:graphicFrameLocks noChangeAspect="1"/>
          </p:cNvGraphicFramePr>
          <p:nvPr/>
        </p:nvGraphicFramePr>
        <p:xfrm>
          <a:off x="179388" y="4857761"/>
          <a:ext cx="4440844" cy="1855778"/>
        </p:xfrm>
        <a:graphic>
          <a:graphicData uri="http://schemas.openxmlformats.org/presentationml/2006/ole">
            <mc:AlternateContent xmlns:mc="http://schemas.openxmlformats.org/markup-compatibility/2006">
              <mc:Choice xmlns:v="urn:schemas-microsoft-com:vml" Requires="v">
                <p:oleObj name="Klip" r:id="rId2" imgW="1786320" imgH="1269000" progId="">
                  <p:embed/>
                </p:oleObj>
              </mc:Choice>
              <mc:Fallback>
                <p:oleObj name="Klip" r:id="rId2" imgW="1786320" imgH="1269000" progId="">
                  <p:embed/>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4857761"/>
                        <a:ext cx="4440844" cy="18557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6 Dikdörtgen"/>
          <p:cNvSpPr/>
          <p:nvPr/>
        </p:nvSpPr>
        <p:spPr>
          <a:xfrm>
            <a:off x="5500694" y="5072074"/>
            <a:ext cx="3357586"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YUSUF ZİYA AYDIN </a:t>
            </a:r>
          </a:p>
          <a:p>
            <a:pPr algn="ctr"/>
            <a:r>
              <a:rPr lang="tr-TR" sz="1400" dirty="0"/>
              <a:t>SERBEST MUHASEBECİ MALİ MÜŞAVİR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2000" fill="hold"/>
                                        <p:tgtEl>
                                          <p:spTgt spid="15362"/>
                                        </p:tgtEl>
                                        <p:attrNameLst>
                                          <p:attrName>ppt_w</p:attrName>
                                        </p:attrNameLst>
                                      </p:cBhvr>
                                      <p:tavLst>
                                        <p:tav tm="0">
                                          <p:val>
                                            <p:strVal val="#ppt_w"/>
                                          </p:val>
                                        </p:tav>
                                        <p:tav tm="100000">
                                          <p:val>
                                            <p:strVal val="#ppt_w"/>
                                          </p:val>
                                        </p:tav>
                                      </p:tavLst>
                                    </p:anim>
                                    <p:anim calcmode="lin" valueType="num">
                                      <p:cBhvr>
                                        <p:cTn id="8" dur="2000" fill="hold"/>
                                        <p:tgtEl>
                                          <p:spTgt spid="1536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5362"/>
                                        </p:tgtEl>
                                        <p:attrNameLst>
                                          <p:attrName>ppt_x</p:attrName>
                                        </p:attrNameLst>
                                      </p:cBhvr>
                                      <p:tavLst>
                                        <p:tav tm="0">
                                          <p:val>
                                            <p:strVal val="#ppt_x-.4"/>
                                          </p:val>
                                        </p:tav>
                                        <p:tav tm="100000">
                                          <p:val>
                                            <p:strVal val="#ppt_x"/>
                                          </p:val>
                                        </p:tav>
                                      </p:tavLst>
                                    </p:anim>
                                    <p:anim calcmode="lin" valueType="num">
                                      <p:cBhvr>
                                        <p:cTn id="10" dur="2000" fill="hold"/>
                                        <p:tgtEl>
                                          <p:spTgt spid="1536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5363">
                                            <p:txEl>
                                              <p:pRg st="0" end="0"/>
                                            </p:txEl>
                                          </p:spTgt>
                                        </p:tgtEl>
                                        <p:attrNameLst>
                                          <p:attrName>style.visibility</p:attrName>
                                        </p:attrNameLst>
                                      </p:cBhvr>
                                      <p:to>
                                        <p:strVal val="visible"/>
                                      </p:to>
                                    </p:set>
                                    <p:animEffect transition="in" filter="fade">
                                      <p:cBhvr>
                                        <p:cTn id="15" dur="500">
                                          <p:stCondLst>
                                            <p:cond delay="0"/>
                                          </p:stCondLst>
                                        </p:cTn>
                                        <p:tgtEl>
                                          <p:spTgt spid="15363">
                                            <p:txEl>
                                              <p:pRg st="0" end="0"/>
                                            </p:txEl>
                                          </p:spTgt>
                                        </p:tgtEl>
                                      </p:cBhvr>
                                    </p:animEffect>
                                    <p:anim calcmode="lin" valueType="num">
                                      <p:cBhvr>
                                        <p:cTn id="16" dur="500" fill="hold">
                                          <p:stCondLst>
                                            <p:cond delay="0"/>
                                          </p:stCondLst>
                                        </p:cTn>
                                        <p:tgtEl>
                                          <p:spTgt spid="15363">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15363">
                                            <p:txEl>
                                              <p:pRg st="1" end="1"/>
                                            </p:txEl>
                                          </p:spTgt>
                                        </p:tgtEl>
                                        <p:attrNameLst>
                                          <p:attrName>style.visibility</p:attrName>
                                        </p:attrNameLst>
                                      </p:cBhvr>
                                      <p:to>
                                        <p:strVal val="visible"/>
                                      </p:to>
                                    </p:set>
                                    <p:animEffect transition="in" filter="fade">
                                      <p:cBhvr>
                                        <p:cTn id="22" dur="500">
                                          <p:stCondLst>
                                            <p:cond delay="0"/>
                                          </p:stCondLst>
                                        </p:cTn>
                                        <p:tgtEl>
                                          <p:spTgt spid="15363">
                                            <p:txEl>
                                              <p:pRg st="1" end="1"/>
                                            </p:txEl>
                                          </p:spTgt>
                                        </p:tgtEl>
                                      </p:cBhvr>
                                    </p:animEffect>
                                    <p:anim calcmode="lin" valueType="num">
                                      <p:cBhvr>
                                        <p:cTn id="23" dur="500" fill="hold">
                                          <p:stCondLst>
                                            <p:cond delay="0"/>
                                          </p:stCondLst>
                                        </p:cTn>
                                        <p:tgtEl>
                                          <p:spTgt spid="15363">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Kayıtsız mal bildiren mükellefler, bu malları satmaları hâlinde, defterlere kaydedilecek satış bedeli kayıtlı değerinden düşük olamayacaktır. </a:t>
            </a:r>
          </a:p>
          <a:p>
            <a:r>
              <a:rPr lang="tr-TR" dirty="0"/>
              <a:t>Gerçek satış bedelinin kayda alınan bedelden düşük olması hâlinde, kazancın tespitinde kayıtlı bedel dikkate alınacaktır. </a:t>
            </a:r>
          </a:p>
          <a:p>
            <a:r>
              <a:rPr lang="tr-TR" dirty="0"/>
              <a:t>Bildirime dâhil edilen amortismana tabi iktisadi kıymetler için amortisman ayrılmayacaktır.</a:t>
            </a:r>
          </a:p>
        </p:txBody>
      </p:sp>
      <p:sp>
        <p:nvSpPr>
          <p:cNvPr id="3" name="Unvan 2"/>
          <p:cNvSpPr>
            <a:spLocks noGrp="1"/>
          </p:cNvSpPr>
          <p:nvPr>
            <p:ph type="title"/>
          </p:nvPr>
        </p:nvSpPr>
        <p:spPr/>
        <p:txBody>
          <a:bodyPr>
            <a:normAutofit fontScale="90000"/>
          </a:bodyPr>
          <a:lstStyle/>
          <a:p>
            <a:pPr algn="ctr"/>
            <a:r>
              <a:rPr lang="es-ES" sz="3100" dirty="0">
                <a:solidFill>
                  <a:srgbClr val="FF0000"/>
                </a:solidFill>
              </a:rPr>
              <a:t>3-</a:t>
            </a:r>
            <a:r>
              <a:rPr lang="es-ES" dirty="0">
                <a:solidFill>
                  <a:srgbClr val="FF0000"/>
                </a:solidFill>
              </a:rPr>
              <a:t> </a:t>
            </a:r>
            <a:r>
              <a:rPr lang="es-ES" sz="3100" dirty="0">
                <a:solidFill>
                  <a:srgbClr val="FF0000"/>
                </a:solidFill>
              </a:rPr>
              <a:t>BILDIRILEN MALLARIN SATIŞ BEDELI VE </a:t>
            </a:r>
            <a:r>
              <a:rPr lang="tr-TR" sz="3100" dirty="0">
                <a:solidFill>
                  <a:srgbClr val="FF0000"/>
                </a:solidFill>
              </a:rPr>
              <a:t>     </a:t>
            </a:r>
            <a:r>
              <a:rPr lang="es-ES" sz="3100" dirty="0">
                <a:solidFill>
                  <a:srgbClr val="FF0000"/>
                </a:solidFill>
              </a:rPr>
              <a:t>AMORTISMAN UYGULAMASI</a:t>
            </a:r>
            <a:endParaRPr lang="tr-TR" sz="3100" dirty="0">
              <a:solidFill>
                <a:srgbClr val="FF0000"/>
              </a:solidFill>
            </a:endParaRPr>
          </a:p>
        </p:txBody>
      </p:sp>
    </p:spTree>
    <p:extLst>
      <p:ext uri="{BB962C8B-B14F-4D97-AF65-F5344CB8AC3E}">
        <p14:creationId xmlns:p14="http://schemas.microsoft.com/office/powerpoint/2010/main" val="277705753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052736"/>
            <a:ext cx="8229600" cy="4954555"/>
          </a:xfrm>
        </p:spPr>
        <p:txBody>
          <a:bodyPr>
            <a:normAutofit fontScale="85000" lnSpcReduction="10000"/>
          </a:bodyPr>
          <a:lstStyle/>
          <a:p>
            <a:pPr marL="109728" indent="0">
              <a:buNone/>
            </a:pPr>
            <a:r>
              <a:rPr lang="tr-TR" dirty="0"/>
              <a:t>a) Kanunun 6 </a:t>
            </a:r>
            <a:r>
              <a:rPr lang="tr-TR" dirty="0" err="1"/>
              <a:t>ncı</a:t>
            </a:r>
            <a:r>
              <a:rPr lang="tr-TR" dirty="0"/>
              <a:t> maddesinin birinci fıkrasının (c) bendi uyarınca mükelleflerin kendilerince veya ilgili meslek kuruluşlarınca belirlenecek rayiç bedel üzerinden beyan edilerek kayıtlara intikal ettirilecek makine, teçhizat ve demirbaşlar ile emtianın rayiç bedeli üzerinden tabi oldukları oranın yarısı hesaplanarak, Tebliğ ekinde yer alan (Ek:18 ve Ek:19) KDV stok beyanına ilişkin beyanname ve envanter listesi, kağıt ortamında veya 340 ve 346 Sıra No.lu Vergi Usul Kanunu Genel Tebliğlerinde belirtilen usul ve esaslar doğrultusunda elektronik ortamda sorumlu sıfatıyla verilecektir. Söz konusu beyan, en geç 31 Mayıs 2023 tarihine (bu tarih dâhil) kadar yapılacak ve tahakkuk edecek vergi de aynı süre içinde ödenecektir.</a:t>
            </a:r>
          </a:p>
        </p:txBody>
      </p:sp>
      <p:sp>
        <p:nvSpPr>
          <p:cNvPr id="3" name="Unvan 2"/>
          <p:cNvSpPr>
            <a:spLocks noGrp="1"/>
          </p:cNvSpPr>
          <p:nvPr>
            <p:ph type="title"/>
          </p:nvPr>
        </p:nvSpPr>
        <p:spPr>
          <a:xfrm>
            <a:off x="457200" y="274638"/>
            <a:ext cx="8229600" cy="778098"/>
          </a:xfrm>
        </p:spPr>
        <p:txBody>
          <a:bodyPr/>
          <a:lstStyle/>
          <a:p>
            <a:r>
              <a:rPr lang="tr-TR" dirty="0">
                <a:solidFill>
                  <a:srgbClr val="FF0000"/>
                </a:solidFill>
              </a:rPr>
              <a:t>4- VERGİSEL YÜKÜMLÜLÜKLER</a:t>
            </a:r>
          </a:p>
        </p:txBody>
      </p:sp>
    </p:spTree>
    <p:extLst>
      <p:ext uri="{BB962C8B-B14F-4D97-AF65-F5344CB8AC3E}">
        <p14:creationId xmlns:p14="http://schemas.microsoft.com/office/powerpoint/2010/main" val="39596894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908720"/>
            <a:ext cx="8229600" cy="5098571"/>
          </a:xfrm>
        </p:spPr>
        <p:txBody>
          <a:bodyPr>
            <a:normAutofit fontScale="92500" lnSpcReduction="10000"/>
          </a:bodyPr>
          <a:lstStyle/>
          <a:p>
            <a:r>
              <a:rPr lang="tr-TR" dirty="0"/>
              <a:t>Beyan edilen tutarı * (V. Oranı/2)= ödenecek vergi</a:t>
            </a:r>
          </a:p>
          <a:p>
            <a:r>
              <a:rPr lang="tr-TR" dirty="0"/>
              <a:t>(Ek:18 ve Ek:19) KDV stok beyanına ilişkin beyanname ve envanter listesi ile,</a:t>
            </a:r>
          </a:p>
          <a:p>
            <a:r>
              <a:rPr lang="tr-TR" dirty="0"/>
              <a:t>kağıt ortamında veya elektronik ortamda sorumlu sıfatıyla verilecektir.</a:t>
            </a:r>
          </a:p>
          <a:p>
            <a:pPr marL="109728" indent="0">
              <a:buNone/>
            </a:pPr>
            <a:r>
              <a:rPr lang="tr-TR" dirty="0"/>
              <a:t>***</a:t>
            </a:r>
            <a:r>
              <a:rPr lang="tr-TR" b="1" dirty="0">
                <a:solidFill>
                  <a:srgbClr val="0070C0"/>
                </a:solidFill>
              </a:rPr>
              <a:t>Söz konusu beyan, en geç </a:t>
            </a:r>
            <a:r>
              <a:rPr lang="tr-TR" b="1" u="sng" dirty="0">
                <a:solidFill>
                  <a:srgbClr val="0070C0"/>
                </a:solidFill>
              </a:rPr>
              <a:t>31 Mayıs 2023 tarihine (bu tarih dâhil) kadar yapılacak ve tahakkuk edecek vergi de aynı süre içinde ödenecektir.</a:t>
            </a:r>
          </a:p>
          <a:p>
            <a:pPr marL="109728" indent="0">
              <a:buNone/>
            </a:pPr>
            <a:r>
              <a:rPr lang="tr-TR" b="1" dirty="0" err="1">
                <a:solidFill>
                  <a:srgbClr val="FF0000"/>
                </a:solidFill>
              </a:rPr>
              <a:t>Mucbir</a:t>
            </a:r>
            <a:r>
              <a:rPr lang="tr-TR" b="1" dirty="0">
                <a:solidFill>
                  <a:srgbClr val="FF0000"/>
                </a:solidFill>
              </a:rPr>
              <a:t> Sebep hali olan illerde; </a:t>
            </a:r>
            <a:r>
              <a:rPr lang="tr-TR" dirty="0"/>
              <a:t>erdiği tarihi takip eden üçüncü ayın sonuna kadar (31.10.2023, bu tarih dâhil) beyan edilip ödenecektir.</a:t>
            </a:r>
          </a:p>
        </p:txBody>
      </p:sp>
      <p:sp>
        <p:nvSpPr>
          <p:cNvPr id="3" name="Unvan 2"/>
          <p:cNvSpPr>
            <a:spLocks noGrp="1"/>
          </p:cNvSpPr>
          <p:nvPr>
            <p:ph type="title"/>
          </p:nvPr>
        </p:nvSpPr>
        <p:spPr>
          <a:xfrm>
            <a:off x="457200" y="274638"/>
            <a:ext cx="8229600" cy="634082"/>
          </a:xfrm>
        </p:spPr>
        <p:txBody>
          <a:bodyPr>
            <a:normAutofit fontScale="90000"/>
          </a:bodyPr>
          <a:lstStyle/>
          <a:p>
            <a:r>
              <a:rPr lang="tr-TR" dirty="0">
                <a:solidFill>
                  <a:srgbClr val="FF0000"/>
                </a:solidFill>
              </a:rPr>
              <a:t>Beyan ve Ödeme</a:t>
            </a:r>
          </a:p>
        </p:txBody>
      </p:sp>
    </p:spTree>
    <p:extLst>
      <p:ext uri="{BB962C8B-B14F-4D97-AF65-F5344CB8AC3E}">
        <p14:creationId xmlns:p14="http://schemas.microsoft.com/office/powerpoint/2010/main" val="205178240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7440 Sayıl Kanunun 6 </a:t>
            </a:r>
            <a:r>
              <a:rPr lang="tr-TR" dirty="0" err="1"/>
              <a:t>ncı</a:t>
            </a:r>
            <a:r>
              <a:rPr lang="tr-TR" dirty="0"/>
              <a:t> maddesinin birinci fıkrasının (e) bendine göre beyan edilecek özel tüketim vergisi (ÖTV) tutarları, aynı fıkranın (c) bendi uyarınca beyan edilecek KDV matrahını oluşturan rayiç bedelin tespitinde dikkate alınmış olacağından, bu şekilde beyan edilen ÖTV’nin KDV matrahına ayrıca dâhil edilmesi söz konusu değildir</a:t>
            </a:r>
          </a:p>
        </p:txBody>
      </p:sp>
      <p:sp>
        <p:nvSpPr>
          <p:cNvPr id="3" name="Unvan 2"/>
          <p:cNvSpPr>
            <a:spLocks noGrp="1"/>
          </p:cNvSpPr>
          <p:nvPr>
            <p:ph type="title"/>
          </p:nvPr>
        </p:nvSpPr>
        <p:spPr/>
        <p:txBody>
          <a:bodyPr/>
          <a:lstStyle/>
          <a:p>
            <a:r>
              <a:rPr lang="tr-TR" dirty="0">
                <a:solidFill>
                  <a:srgbClr val="FF0000"/>
                </a:solidFill>
              </a:rPr>
              <a:t>ÖTV Beyanı ve ödemesi</a:t>
            </a:r>
          </a:p>
        </p:txBody>
      </p:sp>
    </p:spTree>
    <p:extLst>
      <p:ext uri="{BB962C8B-B14F-4D97-AF65-F5344CB8AC3E}">
        <p14:creationId xmlns:p14="http://schemas.microsoft.com/office/powerpoint/2010/main" val="323046049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marL="109728" indent="0">
              <a:buNone/>
            </a:pPr>
            <a:r>
              <a:rPr lang="tr-TR" dirty="0"/>
              <a:t>Teslimleri KDV’den müstesna olan emtia, makine, teçhizat ve demirbaşlarla ilgili olarak bu uygulamadan yararlanılması mümkün değildir. </a:t>
            </a:r>
          </a:p>
          <a:p>
            <a:pPr marL="109728" indent="0">
              <a:buNone/>
            </a:pPr>
            <a:r>
              <a:rPr lang="tr-TR" b="1" dirty="0">
                <a:solidFill>
                  <a:srgbClr val="0070C0"/>
                </a:solidFill>
              </a:rPr>
              <a:t>Beyan edilen emtiaya</a:t>
            </a:r>
            <a:r>
              <a:rPr lang="tr-TR" dirty="0">
                <a:solidFill>
                  <a:srgbClr val="0070C0"/>
                </a:solidFill>
              </a:rPr>
              <a:t> </a:t>
            </a:r>
            <a:r>
              <a:rPr lang="tr-TR" dirty="0"/>
              <a:t>ait hesaplanarak ödenen KDV, 1 No.lu KDV Beyannamesinde genel esaslar çerçevesinde </a:t>
            </a:r>
            <a:r>
              <a:rPr lang="tr-TR" b="1" dirty="0"/>
              <a:t>indirim konusu yapılabilecek /iade konusu yapılamayacaktır. </a:t>
            </a:r>
          </a:p>
          <a:p>
            <a:pPr marL="109728" indent="0">
              <a:buNone/>
            </a:pPr>
            <a:r>
              <a:rPr lang="tr-TR" dirty="0"/>
              <a:t>Ancak, kayıtlarda yer almayan </a:t>
            </a:r>
            <a:r>
              <a:rPr lang="tr-TR" b="1" dirty="0">
                <a:solidFill>
                  <a:srgbClr val="0070C0"/>
                </a:solidFill>
              </a:rPr>
              <a:t>makine, teçhizat ve demirbaşların</a:t>
            </a:r>
            <a:r>
              <a:rPr lang="tr-TR" dirty="0"/>
              <a:t> rayiç bedeli üzerinden hesaplanarak ödenen KDV’nin </a:t>
            </a:r>
            <a:r>
              <a:rPr lang="tr-TR" b="1" dirty="0">
                <a:solidFill>
                  <a:srgbClr val="0070C0"/>
                </a:solidFill>
              </a:rPr>
              <a:t>indirimi mümkün olmayıp</a:t>
            </a:r>
            <a:r>
              <a:rPr lang="tr-TR" dirty="0"/>
              <a:t>, bu tutar, verginin ödendiği yılın gelir veya kurumlar vergisi matrahlarının belirlenmesinde </a:t>
            </a:r>
            <a:r>
              <a:rPr lang="tr-TR" b="1" u="sng" dirty="0">
                <a:solidFill>
                  <a:srgbClr val="0070C0"/>
                </a:solidFill>
              </a:rPr>
              <a:t>gider olarak dikkate alınabilecektir.</a:t>
            </a:r>
          </a:p>
        </p:txBody>
      </p:sp>
      <p:sp>
        <p:nvSpPr>
          <p:cNvPr id="3" name="Unvan 2"/>
          <p:cNvSpPr>
            <a:spLocks noGrp="1"/>
          </p:cNvSpPr>
          <p:nvPr>
            <p:ph type="title"/>
          </p:nvPr>
        </p:nvSpPr>
        <p:spPr/>
        <p:txBody>
          <a:bodyPr/>
          <a:lstStyle/>
          <a:p>
            <a:r>
              <a:rPr lang="tr-TR" dirty="0">
                <a:solidFill>
                  <a:srgbClr val="FF0000"/>
                </a:solidFill>
              </a:rPr>
              <a:t>Diğer hususlar </a:t>
            </a:r>
          </a:p>
        </p:txBody>
      </p:sp>
    </p:spTree>
    <p:extLst>
      <p:ext uri="{BB962C8B-B14F-4D97-AF65-F5344CB8AC3E}">
        <p14:creationId xmlns:p14="http://schemas.microsoft.com/office/powerpoint/2010/main" val="276250134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980728"/>
            <a:ext cx="8435280" cy="5026563"/>
          </a:xfrm>
        </p:spPr>
        <p:txBody>
          <a:bodyPr>
            <a:normAutofit fontScale="77500" lnSpcReduction="20000"/>
          </a:bodyPr>
          <a:lstStyle/>
          <a:p>
            <a:pPr marL="109728" indent="0">
              <a:buNone/>
            </a:pPr>
            <a:r>
              <a:rPr lang="tr-TR" dirty="0"/>
              <a:t>3065 sayılı Kanunun 9 uncu maddesinin ikinci fıkrasında; fiili ya da </a:t>
            </a:r>
            <a:r>
              <a:rPr lang="tr-TR" dirty="0" err="1"/>
              <a:t>kaydî</a:t>
            </a:r>
            <a:r>
              <a:rPr lang="tr-TR" dirty="0"/>
              <a:t> envanter sırasında belgesiz mal bulundurulduğunun tespiti hâlinde, bu alışlar nedeniyle, </a:t>
            </a:r>
            <a:r>
              <a:rPr lang="tr-TR" dirty="0" err="1"/>
              <a:t>ziyaa</a:t>
            </a:r>
            <a:r>
              <a:rPr lang="tr-TR" dirty="0"/>
              <a:t> uğratılan KDV’nin, belgesiz mal bulunduran mükelleften aranacağı, bu uygulamaya göre yapılan tarhiyata da vergi </a:t>
            </a:r>
            <a:r>
              <a:rPr lang="tr-TR" dirty="0" err="1"/>
              <a:t>ziyaı</a:t>
            </a:r>
            <a:r>
              <a:rPr lang="tr-TR" dirty="0"/>
              <a:t> cezası uygulanacağı hüküm altına alınmıştır. </a:t>
            </a:r>
          </a:p>
          <a:p>
            <a:pPr marL="109728" indent="0">
              <a:buNone/>
            </a:pPr>
            <a:endParaRPr lang="tr-TR" dirty="0"/>
          </a:p>
          <a:p>
            <a:pPr marL="109728" indent="0">
              <a:buNone/>
            </a:pPr>
            <a:r>
              <a:rPr lang="tr-TR" b="1" dirty="0"/>
              <a:t>7440 sayılı Kanunun 6 </a:t>
            </a:r>
            <a:r>
              <a:rPr lang="tr-TR" b="1" dirty="0" err="1"/>
              <a:t>ncı</a:t>
            </a:r>
            <a:r>
              <a:rPr lang="tr-TR" b="1" dirty="0"/>
              <a:t> maddesinin birinci fıkrasının (c) bendine göre, kayıtlarda yer almayan emtia, makine, teçhizat ve demirbaşlar için yukarıda (a) bölümünde belirtilen şekilde sorumlu sıfatıyla KDV beyan eden ve ödeyen mükellefler bakımından 3065 sayılı Kanunun söz konusu hükmü uygulanmayacaktır. </a:t>
            </a:r>
          </a:p>
          <a:p>
            <a:pPr marL="109728" indent="0">
              <a:buNone/>
            </a:pPr>
            <a:endParaRPr lang="tr-TR" b="1" dirty="0"/>
          </a:p>
          <a:p>
            <a:pPr marL="109728" indent="0">
              <a:buNone/>
            </a:pPr>
            <a:r>
              <a:rPr lang="tr-TR" b="1" u="sng" dirty="0">
                <a:solidFill>
                  <a:srgbClr val="FF0000"/>
                </a:solidFill>
              </a:rPr>
              <a:t>Buna göre, söz konusu hüküm kapsamında beyanda bulunan mükelleflere, 3065 sayılı Kanunun (9/2) maddesi hükmü uyarınca belgesiz mal bulundurduğu gerekçesiyle malın emsal bedeli üzerinden cezalı olarak </a:t>
            </a:r>
            <a:r>
              <a:rPr lang="tr-TR" b="1" u="sng" dirty="0" err="1">
                <a:solidFill>
                  <a:srgbClr val="FF0000"/>
                </a:solidFill>
              </a:rPr>
              <a:t>re’sen</a:t>
            </a:r>
            <a:r>
              <a:rPr lang="tr-TR" b="1" u="sng" dirty="0">
                <a:solidFill>
                  <a:srgbClr val="FF0000"/>
                </a:solidFill>
              </a:rPr>
              <a:t> tarhiyat yapılmayacaktır</a:t>
            </a:r>
          </a:p>
        </p:txBody>
      </p:sp>
      <p:sp>
        <p:nvSpPr>
          <p:cNvPr id="3" name="Unvan 2"/>
          <p:cNvSpPr>
            <a:spLocks noGrp="1"/>
          </p:cNvSpPr>
          <p:nvPr>
            <p:ph type="title"/>
          </p:nvPr>
        </p:nvSpPr>
        <p:spPr>
          <a:xfrm>
            <a:off x="457200" y="274638"/>
            <a:ext cx="8229600" cy="562074"/>
          </a:xfrm>
        </p:spPr>
        <p:txBody>
          <a:bodyPr>
            <a:normAutofit/>
          </a:bodyPr>
          <a:lstStyle/>
          <a:p>
            <a:r>
              <a:rPr lang="tr-TR" sz="3000" dirty="0">
                <a:solidFill>
                  <a:srgbClr val="FF0000"/>
                </a:solidFill>
              </a:rPr>
              <a:t>Belgesiz Mal Bulundurma Bakımından…</a:t>
            </a:r>
          </a:p>
        </p:txBody>
      </p:sp>
    </p:spTree>
    <p:extLst>
      <p:ext uri="{BB962C8B-B14F-4D97-AF65-F5344CB8AC3E}">
        <p14:creationId xmlns:p14="http://schemas.microsoft.com/office/powerpoint/2010/main" val="99655960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a:t>ÖTV’nin konusuna giren malları bu madde kapsamında beyan eden ve alış belgelerini ibraz edemeyen mükelleflerin, bu malların beyan tarihindeki miktarı ve emsal bedeli üzerinden geçerli olan ÖTV’yi 31 Mayıs 2023 tarihine (bu tarih dâhil) kadar ayrı bir beyanname ile beyan ederek aynı süre içinde ödemeleri hâlinde, bu mallar bakımından 4760 sayılı Özel Tüketim Vergisi Kanununun 4 üncü maddesinin (3) numaralı fıkrası hükmünün uygulanmaması öngörülmüştür. </a:t>
            </a:r>
          </a:p>
          <a:p>
            <a:r>
              <a:rPr lang="tr-TR" dirty="0"/>
              <a:t>Bu şekilde beyan edilerek ödenen ÖTV için vergi cezası kesilmeyecektir.</a:t>
            </a:r>
          </a:p>
        </p:txBody>
      </p:sp>
      <p:sp>
        <p:nvSpPr>
          <p:cNvPr id="3" name="Unvan 2"/>
          <p:cNvSpPr>
            <a:spLocks noGrp="1"/>
          </p:cNvSpPr>
          <p:nvPr>
            <p:ph type="title"/>
          </p:nvPr>
        </p:nvSpPr>
        <p:spPr/>
        <p:txBody>
          <a:bodyPr>
            <a:normAutofit fontScale="90000"/>
          </a:bodyPr>
          <a:lstStyle/>
          <a:p>
            <a:r>
              <a:rPr lang="tr-TR" dirty="0"/>
              <a:t>5-ÖTV Kapsamındaki Mallar İçin ÖTV’nin Beyanı ve Ödenmesi</a:t>
            </a:r>
          </a:p>
        </p:txBody>
      </p:sp>
    </p:spTree>
    <p:extLst>
      <p:ext uri="{BB962C8B-B14F-4D97-AF65-F5344CB8AC3E}">
        <p14:creationId xmlns:p14="http://schemas.microsoft.com/office/powerpoint/2010/main" val="145279887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764704"/>
            <a:ext cx="8229600" cy="5242587"/>
          </a:xfrm>
        </p:spPr>
        <p:txBody>
          <a:bodyPr>
            <a:normAutofit fontScale="85000" lnSpcReduction="20000"/>
          </a:bodyPr>
          <a:lstStyle/>
          <a:p>
            <a:pPr marL="109728" indent="0">
              <a:buNone/>
            </a:pPr>
            <a:r>
              <a:rPr lang="tr-TR" dirty="0"/>
              <a:t>Uygulama kapsamında olan mükellefler, işletmelerinde mevcut olduğu hâlde kayıtlarında yer almayan mallardan ÖTV Kanuna ekli (I), (II), (III) ve (IV) sayılı listelerde yer alanlar için, beyan tarihindeki miktarları ve emsal bedelleri ile uygulanmakta olan vergi oranı, maktu ve asgari maktu vergi tutarlarını dikkate alarak, bu Tebliğin ekindeki (Ek:20) beyannameyi kağıt ortamında veya 340 ve 346 Sıra No.lu Vergi Usul Kanunu Genel Tebliğlerinde belirtilen usul ve esaslar doğrultusunda elektronik ortamda düzenleyecek ve </a:t>
            </a:r>
            <a:r>
              <a:rPr lang="tr-TR" b="1" dirty="0"/>
              <a:t>31 Mayıs 2023 /Mücbir Sebepte 31.Ekim 2023 </a:t>
            </a:r>
            <a:r>
              <a:rPr lang="tr-TR" dirty="0"/>
              <a:t>tarihine (bu tarih dâhil) kadar ÖTV (ÖTV mükellefiyeti bulunmayan ithalatçılar KDV) yönünden bağlı oldukları vergi dairelerine verecek, hesaplanan ÖTV’yi de bu süre içinde ödeyecektir. </a:t>
            </a:r>
          </a:p>
          <a:p>
            <a:pPr marL="109728" indent="0">
              <a:buNone/>
            </a:pPr>
            <a:r>
              <a:rPr lang="tr-TR" dirty="0"/>
              <a:t>ÖTV Kanunu ekindeki her bir liste [(II) sayılı listedeki kayıt ve tescile tabi araçların her biri] için ayrı beyanname verilecektir.</a:t>
            </a:r>
          </a:p>
        </p:txBody>
      </p:sp>
      <p:sp>
        <p:nvSpPr>
          <p:cNvPr id="3" name="Unvan 2"/>
          <p:cNvSpPr>
            <a:spLocks noGrp="1"/>
          </p:cNvSpPr>
          <p:nvPr>
            <p:ph type="title"/>
          </p:nvPr>
        </p:nvSpPr>
        <p:spPr>
          <a:xfrm>
            <a:off x="457200" y="274638"/>
            <a:ext cx="8229600" cy="490066"/>
          </a:xfrm>
        </p:spPr>
        <p:txBody>
          <a:bodyPr>
            <a:normAutofit fontScale="90000"/>
          </a:bodyPr>
          <a:lstStyle/>
          <a:p>
            <a:r>
              <a:rPr lang="tr-TR" dirty="0"/>
              <a:t>Devamı…</a:t>
            </a:r>
          </a:p>
        </p:txBody>
      </p:sp>
    </p:spTree>
    <p:extLst>
      <p:ext uri="{BB962C8B-B14F-4D97-AF65-F5344CB8AC3E}">
        <p14:creationId xmlns:p14="http://schemas.microsoft.com/office/powerpoint/2010/main" val="203187138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836712"/>
            <a:ext cx="8229600" cy="5170579"/>
          </a:xfrm>
        </p:spPr>
        <p:txBody>
          <a:bodyPr>
            <a:normAutofit fontScale="92500" lnSpcReduction="20000"/>
          </a:bodyPr>
          <a:lstStyle/>
          <a:p>
            <a:pPr marL="109728" indent="0">
              <a:buNone/>
            </a:pPr>
            <a:r>
              <a:rPr lang="tr-TR" dirty="0"/>
              <a:t>1- Bilanço esasına göre defter tutan mükellefler, </a:t>
            </a:r>
          </a:p>
          <a:p>
            <a:pPr>
              <a:buFont typeface="Arial" panose="020B0604020202020204" pitchFamily="34" charset="0"/>
              <a:buChar char="•"/>
            </a:pPr>
            <a:r>
              <a:rPr lang="tr-TR" dirty="0"/>
              <a:t>Aktiflerine intikal ettirdikleri emtia için ayrı;</a:t>
            </a:r>
          </a:p>
          <a:p>
            <a:pPr>
              <a:buFont typeface="Arial" panose="020B0604020202020204" pitchFamily="34" charset="0"/>
              <a:buChar char="•"/>
            </a:pPr>
            <a:r>
              <a:rPr lang="tr-TR" dirty="0"/>
              <a:t>Makine, teçhizat ve demirbaşlar için ayrı </a:t>
            </a:r>
          </a:p>
          <a:p>
            <a:pPr marL="109728" indent="0">
              <a:buNone/>
            </a:pPr>
            <a:r>
              <a:rPr lang="tr-TR" dirty="0"/>
              <a:t>olmak üzere </a:t>
            </a:r>
            <a:r>
              <a:rPr lang="tr-TR" b="1" dirty="0">
                <a:solidFill>
                  <a:srgbClr val="FF0000"/>
                </a:solidFill>
              </a:rPr>
              <a:t>pasifte karşılık hesabı </a:t>
            </a:r>
            <a:r>
              <a:rPr lang="tr-TR" dirty="0"/>
              <a:t>açacaktır. </a:t>
            </a:r>
          </a:p>
          <a:p>
            <a:pPr marL="109728" indent="0">
              <a:buNone/>
            </a:pPr>
            <a:r>
              <a:rPr lang="tr-TR" dirty="0"/>
              <a:t>2- Emtia için ayrılan karşılık, </a:t>
            </a:r>
            <a:r>
              <a:rPr lang="tr-TR" u="sng" dirty="0"/>
              <a:t>ortaklara dağıtılması veya işletmenin tasfiye edilmesi hâlinde, sermayenin unsuru sayılacak </a:t>
            </a:r>
            <a:r>
              <a:rPr lang="tr-TR" dirty="0"/>
              <a:t>ve </a:t>
            </a:r>
            <a:r>
              <a:rPr lang="tr-TR" b="1" dirty="0">
                <a:solidFill>
                  <a:srgbClr val="FF0000"/>
                </a:solidFill>
              </a:rPr>
              <a:t>vergilendirilmeyecektir</a:t>
            </a:r>
            <a:r>
              <a:rPr lang="tr-TR" dirty="0"/>
              <a:t>. </a:t>
            </a:r>
          </a:p>
          <a:p>
            <a:pPr marL="109728" indent="0">
              <a:buNone/>
            </a:pPr>
            <a:r>
              <a:rPr lang="tr-TR" dirty="0"/>
              <a:t>3- Öte yandan, makine, teçhizat ve demirbaşlar ayrıca envantere kaydedilecek ve ayrılan karşılık birikmiş amortisman olarak kabul edilecektir.</a:t>
            </a:r>
          </a:p>
          <a:p>
            <a:pPr marL="109728" indent="0">
              <a:buNone/>
            </a:pPr>
            <a:r>
              <a:rPr lang="tr-TR" dirty="0"/>
              <a:t>4- </a:t>
            </a:r>
            <a:r>
              <a:rPr lang="tr-TR" u="sng" dirty="0"/>
              <a:t>İşletme hesabı esasına göre defter tutan mükellefler </a:t>
            </a:r>
            <a:r>
              <a:rPr lang="tr-TR" dirty="0"/>
              <a:t>ise beyan ettikleri emtiayı </a:t>
            </a:r>
            <a:r>
              <a:rPr lang="tr-TR" dirty="0">
                <a:solidFill>
                  <a:srgbClr val="FF0000"/>
                </a:solidFill>
              </a:rPr>
              <a:t>defterlerinin gider kısmına satın alınan mal </a:t>
            </a:r>
            <a:r>
              <a:rPr lang="tr-TR" dirty="0"/>
              <a:t>olarak kaydedeceklerdir.</a:t>
            </a:r>
          </a:p>
        </p:txBody>
      </p:sp>
      <p:sp>
        <p:nvSpPr>
          <p:cNvPr id="3" name="Unvan 2"/>
          <p:cNvSpPr>
            <a:spLocks noGrp="1"/>
          </p:cNvSpPr>
          <p:nvPr>
            <p:ph type="title"/>
          </p:nvPr>
        </p:nvSpPr>
        <p:spPr>
          <a:xfrm>
            <a:off x="457200" y="274638"/>
            <a:ext cx="8229600" cy="562074"/>
          </a:xfrm>
        </p:spPr>
        <p:txBody>
          <a:bodyPr>
            <a:normAutofit/>
          </a:bodyPr>
          <a:lstStyle/>
          <a:p>
            <a:r>
              <a:rPr lang="tr-TR" sz="3000" dirty="0"/>
              <a:t>Beyan Edilen Kıymetlerin Kayıtlara İntikali</a:t>
            </a:r>
          </a:p>
        </p:txBody>
      </p:sp>
    </p:spTree>
    <p:extLst>
      <p:ext uri="{BB962C8B-B14F-4D97-AF65-F5344CB8AC3E}">
        <p14:creationId xmlns:p14="http://schemas.microsoft.com/office/powerpoint/2010/main" val="247466323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74638"/>
            <a:ext cx="8229600" cy="2290266"/>
          </a:xfrm>
        </p:spPr>
        <p:txBody>
          <a:bodyPr>
            <a:noAutofit/>
          </a:bodyPr>
          <a:lstStyle/>
          <a:p>
            <a:r>
              <a:rPr lang="tr-TR" sz="2000" dirty="0">
                <a:solidFill>
                  <a:srgbClr val="FF0000"/>
                </a:solidFill>
              </a:rPr>
              <a:t>Örnek 2- </a:t>
            </a:r>
            <a:r>
              <a:rPr lang="tr-TR" sz="2000" dirty="0"/>
              <a:t>(A) Limited Şirketi, stoklarında bulunan ancak kayıtlarında yer almayan (Y) emtiasına ilişkin envanter listesini hazırlamış ve 15/5/2023 tarihi itibarıyla beyan etmiştir. </a:t>
            </a:r>
            <a:br>
              <a:rPr lang="tr-TR" sz="2000" dirty="0"/>
            </a:br>
            <a:r>
              <a:rPr lang="tr-TR" sz="2000" dirty="0"/>
              <a:t>Genel oranda katma değer vergisine tabi olan bu emtianın, mükellef tarafından belirlenen rayiç bedeli 120.000 TL’dir. Şirketin bu bildirimine ilişkin muhasebe kayıtları aşağıdaki şekilde olacaktır.</a:t>
            </a:r>
          </a:p>
        </p:txBody>
      </p:sp>
      <p:sp>
        <p:nvSpPr>
          <p:cNvPr id="2" name="İçerik Yer Tutucusu 1"/>
          <p:cNvSpPr>
            <a:spLocks noGrp="1"/>
          </p:cNvSpPr>
          <p:nvPr>
            <p:ph idx="1"/>
          </p:nvPr>
        </p:nvSpPr>
        <p:spPr>
          <a:xfrm>
            <a:off x="454259" y="2708920"/>
            <a:ext cx="8229600" cy="4149080"/>
          </a:xfrm>
        </p:spPr>
        <p:txBody>
          <a:bodyPr>
            <a:normAutofit/>
          </a:bodyPr>
          <a:lstStyle/>
          <a:p>
            <a:r>
              <a:rPr lang="tr-TR" sz="1800" dirty="0"/>
              <a:t>. ________________________15/5/2023____________________________ 153 TİCARİ MALLAR 		120.000 TL </a:t>
            </a:r>
          </a:p>
          <a:p>
            <a:r>
              <a:rPr lang="tr-TR" sz="1800" dirty="0"/>
              <a:t>191 İNDİRİLECEK KDV 	  10.800 TL</a:t>
            </a:r>
          </a:p>
          <a:p>
            <a:r>
              <a:rPr lang="tr-TR" sz="1800" dirty="0"/>
              <a:t>           525 KAYDA ALINAN EMTİA                120.000 TL </a:t>
            </a:r>
          </a:p>
          <a:p>
            <a:r>
              <a:rPr lang="tr-TR" sz="1800" dirty="0"/>
              <a:t>                  ÖZEL KARŞILIK HESABI </a:t>
            </a:r>
          </a:p>
          <a:p>
            <a:r>
              <a:rPr lang="tr-TR" sz="1800" dirty="0"/>
              <a:t>                   (7440 sayılı Kanunun 6/1 </a:t>
            </a:r>
            <a:r>
              <a:rPr lang="tr-TR" sz="1800" dirty="0" err="1"/>
              <a:t>md.</a:t>
            </a:r>
            <a:r>
              <a:rPr lang="tr-TR" sz="1800" dirty="0"/>
              <a:t>) </a:t>
            </a:r>
          </a:p>
          <a:p>
            <a:r>
              <a:rPr lang="tr-TR" sz="1800" dirty="0"/>
              <a:t>             360 ÖDENECEK VERGİ VE FONLAR      10.800 TL </a:t>
            </a:r>
          </a:p>
          <a:p>
            <a:r>
              <a:rPr lang="tr-TR" sz="1800" dirty="0"/>
              <a:t>             (Sorumlu sıfatı ile ödenecek KDV) __________________________ / ______________________________ </a:t>
            </a:r>
          </a:p>
          <a:p>
            <a:r>
              <a:rPr lang="tr-TR" sz="1800" dirty="0"/>
              <a:t>Bu emtianın satılması hâlinde kayıtlara intikal ettirilecek satış bedeli 120.000 TL’nin altında olamayacaktır</a:t>
            </a:r>
          </a:p>
        </p:txBody>
      </p:sp>
    </p:spTree>
    <p:extLst>
      <p:ext uri="{BB962C8B-B14F-4D97-AF65-F5344CB8AC3E}">
        <p14:creationId xmlns:p14="http://schemas.microsoft.com/office/powerpoint/2010/main" val="31790932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4755984"/>
          </a:xfrm>
        </p:spPr>
        <p:txBody>
          <a:bodyPr>
            <a:normAutofit lnSpcReduction="10000"/>
          </a:bodyPr>
          <a:lstStyle/>
          <a:p>
            <a:r>
              <a:rPr lang="tr-TR" dirty="0"/>
              <a:t>a- İşletmede mevcut olduğu hâlde kayıtlarda yer almayan emtia, makine, teçhizat ve demirbaşların kayda alınması </a:t>
            </a:r>
          </a:p>
          <a:p>
            <a:endParaRPr lang="tr-TR" dirty="0"/>
          </a:p>
          <a:p>
            <a:r>
              <a:rPr lang="tr-TR" dirty="0"/>
              <a:t>b- Kayıtlarda yer aldığı halde işletmede mevcut olmayan emtia, makine, </a:t>
            </a:r>
            <a:r>
              <a:rPr lang="tr-TR" dirty="0" err="1"/>
              <a:t>techizat</a:t>
            </a:r>
            <a:r>
              <a:rPr lang="tr-TR" dirty="0"/>
              <a:t> ve demirbaşlar</a:t>
            </a:r>
          </a:p>
          <a:p>
            <a:endParaRPr lang="tr-TR" dirty="0"/>
          </a:p>
          <a:p>
            <a:r>
              <a:rPr lang="tr-TR" dirty="0"/>
              <a:t>c- Kayıtlarda yer aldığı hâlde işletmede bulunmayan kasa mevcudu ve ortaklardan alacakların beyanı</a:t>
            </a:r>
          </a:p>
          <a:p>
            <a:endParaRPr lang="tr-TR" dirty="0"/>
          </a:p>
        </p:txBody>
      </p:sp>
      <p:sp>
        <p:nvSpPr>
          <p:cNvPr id="3" name="Unvan 2"/>
          <p:cNvSpPr>
            <a:spLocks noGrp="1"/>
          </p:cNvSpPr>
          <p:nvPr>
            <p:ph type="title"/>
          </p:nvPr>
        </p:nvSpPr>
        <p:spPr/>
        <p:txBody>
          <a:bodyPr>
            <a:normAutofit/>
          </a:bodyPr>
          <a:lstStyle/>
          <a:p>
            <a:r>
              <a:rPr lang="tr-TR" sz="3200" dirty="0">
                <a:solidFill>
                  <a:srgbClr val="FF0000"/>
                </a:solidFill>
              </a:rPr>
              <a:t>İŞLETME KAYITLARININ DÜZELTİLMESİ </a:t>
            </a:r>
          </a:p>
        </p:txBody>
      </p:sp>
    </p:spTree>
    <p:extLst>
      <p:ext uri="{BB962C8B-B14F-4D97-AF65-F5344CB8AC3E}">
        <p14:creationId xmlns:p14="http://schemas.microsoft.com/office/powerpoint/2010/main" val="208344790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74638"/>
            <a:ext cx="8229600" cy="1642194"/>
          </a:xfrm>
        </p:spPr>
        <p:txBody>
          <a:bodyPr>
            <a:noAutofit/>
          </a:bodyPr>
          <a:lstStyle/>
          <a:p>
            <a:r>
              <a:rPr lang="tr-TR" sz="1800" dirty="0">
                <a:solidFill>
                  <a:srgbClr val="FF0000"/>
                </a:solidFill>
              </a:rPr>
              <a:t>Örnek 3- (</a:t>
            </a:r>
            <a:r>
              <a:rPr lang="tr-TR" sz="1800" dirty="0"/>
              <a:t>B) A.Ş. kayıtlarında yer almayan makine ve cihazlarını kayda almak istemektedir. Genel oranda katma değer vergisine tabi olan bu kıymetlerin mükellefçe belirlenen rayiç bedeli 210.000 TL olup, envantere alınmasına ilişkin muhasebe kayıtları aşağıdaki şekilde yapılacaktır.</a:t>
            </a:r>
          </a:p>
        </p:txBody>
      </p:sp>
      <p:sp>
        <p:nvSpPr>
          <p:cNvPr id="2" name="İçerik Yer Tutucusu 1"/>
          <p:cNvSpPr>
            <a:spLocks noGrp="1"/>
          </p:cNvSpPr>
          <p:nvPr>
            <p:ph idx="1"/>
          </p:nvPr>
        </p:nvSpPr>
        <p:spPr>
          <a:xfrm>
            <a:off x="457200" y="2132855"/>
            <a:ext cx="8229600" cy="3528393"/>
          </a:xfrm>
        </p:spPr>
        <p:txBody>
          <a:bodyPr>
            <a:normAutofit/>
          </a:bodyPr>
          <a:lstStyle/>
          <a:p>
            <a:r>
              <a:rPr lang="tr-TR" sz="1500" dirty="0"/>
              <a:t>_______________________15/5/2023____________________________ </a:t>
            </a:r>
          </a:p>
          <a:p>
            <a:r>
              <a:rPr lang="tr-TR" sz="1600" dirty="0"/>
              <a:t>253 TESİS MAKİNA VE CİHAZLAR 		210.000 TL </a:t>
            </a:r>
          </a:p>
          <a:p>
            <a:r>
              <a:rPr lang="tr-TR" sz="1600" dirty="0"/>
              <a:t>689 DİĞER OLAĞANDIŞI GİD.VE ZAR.           18.900 TL </a:t>
            </a:r>
          </a:p>
          <a:p>
            <a:r>
              <a:rPr lang="tr-TR" sz="1600" dirty="0"/>
              <a:t>                    526 DEMİRBAŞ MAKİNE VE TEÇHİZAT            210.000 TL </a:t>
            </a:r>
          </a:p>
          <a:p>
            <a:r>
              <a:rPr lang="tr-TR" sz="1600" dirty="0"/>
              <a:t>                    ÖZEL KARŞILIK HESABI </a:t>
            </a:r>
          </a:p>
          <a:p>
            <a:r>
              <a:rPr lang="tr-TR" sz="1600" dirty="0"/>
              <a:t>                    (7440 sayılı Kanunun 6/1 </a:t>
            </a:r>
            <a:r>
              <a:rPr lang="tr-TR" sz="1600" dirty="0" err="1"/>
              <a:t>md.</a:t>
            </a:r>
            <a:r>
              <a:rPr lang="tr-TR" sz="1600" dirty="0"/>
              <a:t>) </a:t>
            </a:r>
          </a:p>
          <a:p>
            <a:r>
              <a:rPr lang="tr-TR" sz="1600" dirty="0"/>
              <a:t>                    360 ÖDENECEK VERGİ VE FONLAR                  18.900 TL           		(Sorumlu sıfatıyla ödenecek KDV)</a:t>
            </a:r>
          </a:p>
          <a:p>
            <a:r>
              <a:rPr lang="tr-TR" sz="1800" dirty="0"/>
              <a:t>__________________________ / ______________________________</a:t>
            </a:r>
          </a:p>
        </p:txBody>
      </p:sp>
    </p:spTree>
    <p:extLst>
      <p:ext uri="{BB962C8B-B14F-4D97-AF65-F5344CB8AC3E}">
        <p14:creationId xmlns:p14="http://schemas.microsoft.com/office/powerpoint/2010/main" val="379038239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Autofit/>
          </a:bodyPr>
          <a:lstStyle/>
          <a:p>
            <a:r>
              <a:rPr lang="tr-TR" sz="2000" dirty="0"/>
              <a:t>Mükellef, söz konusu makine ve cihazlarını 31/12/2023 tarihine kadar satarsa, bu satıştan önce; satmadığı takdirde ise 31/12/2023 tarihinde aşağıdaki muhasebe kaydını yapacaktır.</a:t>
            </a:r>
          </a:p>
        </p:txBody>
      </p:sp>
      <p:sp>
        <p:nvSpPr>
          <p:cNvPr id="2" name="İçerik Yer Tutucusu 1"/>
          <p:cNvSpPr>
            <a:spLocks noGrp="1"/>
          </p:cNvSpPr>
          <p:nvPr>
            <p:ph idx="1"/>
          </p:nvPr>
        </p:nvSpPr>
        <p:spPr/>
        <p:txBody>
          <a:bodyPr>
            <a:normAutofit/>
          </a:bodyPr>
          <a:lstStyle/>
          <a:p>
            <a:r>
              <a:rPr lang="tr-TR" sz="1800" dirty="0"/>
              <a:t>______________________________ / ________________________________ 526 DEMİRBAŞ MAKİNE VE TEÇHİZAT      210.000 TL </a:t>
            </a:r>
          </a:p>
          <a:p>
            <a:r>
              <a:rPr lang="tr-TR" sz="1800" dirty="0"/>
              <a:t>ÖZEL KARŞILIK HESABI </a:t>
            </a:r>
          </a:p>
          <a:p>
            <a:r>
              <a:rPr lang="tr-TR" sz="1800" dirty="0"/>
              <a:t>(7440 sayılı Kanunun 6/1 </a:t>
            </a:r>
            <a:r>
              <a:rPr lang="tr-TR" sz="1800" dirty="0" err="1"/>
              <a:t>md.</a:t>
            </a:r>
            <a:r>
              <a:rPr lang="tr-TR" sz="1800" dirty="0"/>
              <a:t>) </a:t>
            </a:r>
          </a:p>
          <a:p>
            <a:r>
              <a:rPr lang="tr-TR" sz="1800" dirty="0"/>
              <a:t>                            257 BİRİKMİŞ AMORTİSMANLAR          210.000 TL _______________________________ / _________________________________</a:t>
            </a:r>
          </a:p>
          <a:p>
            <a:endParaRPr lang="tr-TR" sz="1800" dirty="0"/>
          </a:p>
          <a:p>
            <a:r>
              <a:rPr lang="tr-TR" sz="1800" dirty="0"/>
              <a:t>Bu kaydın nedeni; enflasyon muhasebesi uygulamasının 31/12/2023 tarihine ertelenmiş olmasıdır. Çünkü, bu değerin hesaplama kapsamına alınmaması gerekmektedir.</a:t>
            </a:r>
          </a:p>
        </p:txBody>
      </p:sp>
    </p:spTree>
    <p:extLst>
      <p:ext uri="{BB962C8B-B14F-4D97-AF65-F5344CB8AC3E}">
        <p14:creationId xmlns:p14="http://schemas.microsoft.com/office/powerpoint/2010/main" val="79567338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060848"/>
            <a:ext cx="8229600" cy="3946443"/>
          </a:xfrm>
        </p:spPr>
        <p:txBody>
          <a:bodyPr>
            <a:normAutofit/>
          </a:bodyPr>
          <a:lstStyle/>
          <a:p>
            <a:r>
              <a:rPr lang="tr-TR" sz="1800" dirty="0"/>
              <a:t>. _____________________________ / ________________________________ 102 BANKALAR                           306.800 TL </a:t>
            </a:r>
          </a:p>
          <a:p>
            <a:r>
              <a:rPr lang="tr-TR" sz="1800" dirty="0"/>
              <a:t>257 BİRİKMİŞ AMORTİSMANLAR   210.000 TL </a:t>
            </a:r>
          </a:p>
          <a:p>
            <a:r>
              <a:rPr lang="tr-TR" sz="1800" dirty="0"/>
              <a:t>                 253 TESİS MAKİNE VE CİHAZLAR          210.000 TL </a:t>
            </a:r>
          </a:p>
          <a:p>
            <a:r>
              <a:rPr lang="tr-TR" sz="1800" dirty="0"/>
              <a:t>                  391 HESAPLANAN KDV                         46.800 TL </a:t>
            </a:r>
          </a:p>
          <a:p>
            <a:r>
              <a:rPr lang="tr-TR" sz="1800" dirty="0"/>
              <a:t>                  679 DİĞER OLAĞANDIŞI                      260.000 TL </a:t>
            </a:r>
          </a:p>
          <a:p>
            <a:r>
              <a:rPr lang="tr-TR" sz="1800" dirty="0"/>
              <a:t>                           GELİR VE KARLAR </a:t>
            </a:r>
          </a:p>
          <a:p>
            <a:r>
              <a:rPr lang="tr-TR" sz="1800" dirty="0"/>
              <a:t>_______________________________ / _____________________________</a:t>
            </a:r>
          </a:p>
        </p:txBody>
      </p:sp>
      <p:sp>
        <p:nvSpPr>
          <p:cNvPr id="3" name="Unvan 2"/>
          <p:cNvSpPr>
            <a:spLocks noGrp="1"/>
          </p:cNvSpPr>
          <p:nvPr>
            <p:ph type="title"/>
          </p:nvPr>
        </p:nvSpPr>
        <p:spPr>
          <a:xfrm>
            <a:off x="457200" y="274638"/>
            <a:ext cx="8229600" cy="1786210"/>
          </a:xfrm>
        </p:spPr>
        <p:txBody>
          <a:bodyPr>
            <a:normAutofit/>
          </a:bodyPr>
          <a:lstStyle/>
          <a:p>
            <a:r>
              <a:rPr lang="tr-TR" sz="1800" dirty="0"/>
              <a:t>Mükellefin, örneğimizdeki makine ve cihazlarını peşin olarak KDV hariç 260.000 TL’ye satması hâlinde bu satışa ilişkin yukarıdaki kayıtla birlikte yapılacak muhasebe kaydı aşağıdaki gibi olacaktır. </a:t>
            </a:r>
          </a:p>
        </p:txBody>
      </p:sp>
    </p:spTree>
    <p:extLst>
      <p:ext uri="{BB962C8B-B14F-4D97-AF65-F5344CB8AC3E}">
        <p14:creationId xmlns:p14="http://schemas.microsoft.com/office/powerpoint/2010/main" val="152160104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109728" indent="0">
              <a:buNone/>
            </a:pPr>
            <a:r>
              <a:rPr lang="tr-TR" dirty="0"/>
              <a:t>Beyan edilen kıymetler rayiç bedelleriyle, </a:t>
            </a:r>
            <a:r>
              <a:rPr lang="tr-TR" dirty="0" err="1"/>
              <a:t>Ba</a:t>
            </a:r>
            <a:r>
              <a:rPr lang="tr-TR" dirty="0"/>
              <a:t> formu vermek zorunda olan mükellefler tarafından söz konusu form ile bildirilmek zorundadır. </a:t>
            </a:r>
          </a:p>
          <a:p>
            <a:pPr marL="109728" indent="0">
              <a:buNone/>
            </a:pPr>
            <a:r>
              <a:rPr lang="tr-TR" dirty="0"/>
              <a:t>Söz konusu bildirim işlemi, </a:t>
            </a:r>
            <a:r>
              <a:rPr lang="tr-TR" dirty="0" err="1"/>
              <a:t>Ba</a:t>
            </a:r>
            <a:r>
              <a:rPr lang="tr-TR" dirty="0"/>
              <a:t> formunun “Soyadı/Adı Unvanı” bölümüne “</a:t>
            </a:r>
            <a:r>
              <a:rPr lang="tr-TR" dirty="0">
                <a:solidFill>
                  <a:srgbClr val="FF0000"/>
                </a:solidFill>
              </a:rPr>
              <a:t>Muhtelif Satıcılar </a:t>
            </a:r>
            <a:r>
              <a:rPr lang="tr-TR" dirty="0"/>
              <a:t>(7440 sayılı Kanun Madde 6/1)”, </a:t>
            </a:r>
          </a:p>
          <a:p>
            <a:pPr marL="109728" indent="0">
              <a:buNone/>
            </a:pPr>
            <a:r>
              <a:rPr lang="tr-TR" dirty="0"/>
              <a:t>“Vergi Kimlik Numarası” bölümüne </a:t>
            </a:r>
            <a:r>
              <a:rPr lang="tr-TR" dirty="0">
                <a:solidFill>
                  <a:srgbClr val="FF0000"/>
                </a:solidFill>
              </a:rPr>
              <a:t>(3333 333 333)</a:t>
            </a:r>
            <a:r>
              <a:rPr lang="tr-TR" dirty="0"/>
              <a:t> yazılmak suretiyle yapılacaktır.</a:t>
            </a:r>
          </a:p>
        </p:txBody>
      </p:sp>
      <p:sp>
        <p:nvSpPr>
          <p:cNvPr id="3" name="Unvan 2"/>
          <p:cNvSpPr>
            <a:spLocks noGrp="1"/>
          </p:cNvSpPr>
          <p:nvPr>
            <p:ph type="title"/>
          </p:nvPr>
        </p:nvSpPr>
        <p:spPr/>
        <p:txBody>
          <a:bodyPr>
            <a:normAutofit fontScale="90000"/>
          </a:bodyPr>
          <a:lstStyle/>
          <a:p>
            <a:r>
              <a:rPr lang="tr-TR" dirty="0">
                <a:solidFill>
                  <a:srgbClr val="FF0000"/>
                </a:solidFill>
              </a:rPr>
              <a:t>Beyan Edilen Kıymetlerin </a:t>
            </a:r>
            <a:r>
              <a:rPr lang="tr-TR" dirty="0" err="1">
                <a:solidFill>
                  <a:srgbClr val="FF0000"/>
                </a:solidFill>
              </a:rPr>
              <a:t>Ba</a:t>
            </a:r>
            <a:r>
              <a:rPr lang="tr-TR" dirty="0">
                <a:solidFill>
                  <a:srgbClr val="FF0000"/>
                </a:solidFill>
              </a:rPr>
              <a:t> Formu Karşısındaki Durumu</a:t>
            </a:r>
          </a:p>
        </p:txBody>
      </p:sp>
    </p:spTree>
    <p:extLst>
      <p:ext uri="{BB962C8B-B14F-4D97-AF65-F5344CB8AC3E}">
        <p14:creationId xmlns:p14="http://schemas.microsoft.com/office/powerpoint/2010/main" val="164787324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556792"/>
            <a:ext cx="8229600" cy="4824536"/>
          </a:xfrm>
        </p:spPr>
        <p:txBody>
          <a:bodyPr>
            <a:normAutofit/>
          </a:bodyPr>
          <a:lstStyle/>
          <a:p>
            <a:pPr marL="109728" indent="0" algn="just">
              <a:buNone/>
            </a:pPr>
            <a:r>
              <a:rPr lang="tr-TR" dirty="0"/>
              <a:t>Kanunun 6 </a:t>
            </a:r>
            <a:r>
              <a:rPr lang="tr-TR" dirty="0" err="1"/>
              <a:t>ncı</a:t>
            </a:r>
            <a:r>
              <a:rPr lang="tr-TR" dirty="0"/>
              <a:t> maddesinin ikinci fıkrasının (a) bendi hükmü ile gelir ve kurumlar vergisi mükelleflerine, kayıtlarında yer aldığı hâlde işletmelerinde mevcut olmayan emtia, makine, teçhizat ve demirbaşlarını 31 Mayıs 2023 tarihine (bu tarih dâhil) kadar fatura düzenlemek ve her türlü vergisel yükümlülüklerini yerine getirmek suretiyle kayıt ve beyanlarına intikal ettirmeleri ve böylece kayıtlarını fiili duruma uygun hale getirmeleri imkanı verilmiştir.</a:t>
            </a:r>
          </a:p>
        </p:txBody>
      </p:sp>
      <p:sp>
        <p:nvSpPr>
          <p:cNvPr id="3" name="Unvan 2"/>
          <p:cNvSpPr>
            <a:spLocks noGrp="1"/>
          </p:cNvSpPr>
          <p:nvPr>
            <p:ph type="title"/>
          </p:nvPr>
        </p:nvSpPr>
        <p:spPr>
          <a:xfrm>
            <a:off x="457200" y="274638"/>
            <a:ext cx="8229600" cy="1282154"/>
          </a:xfrm>
        </p:spPr>
        <p:txBody>
          <a:bodyPr>
            <a:normAutofit fontScale="90000"/>
          </a:bodyPr>
          <a:lstStyle/>
          <a:p>
            <a:r>
              <a:rPr lang="tr-TR" sz="2800" dirty="0">
                <a:solidFill>
                  <a:srgbClr val="FF0000"/>
                </a:solidFill>
              </a:rPr>
              <a:t>B- KAYITLARDA YER ALDIĞI HALDE İŞLETMEDE MEVCUT OLMAYAN EMTİA, MAKİNE, TECHİZAT VE DEMİRBAŞLAR</a:t>
            </a:r>
            <a:endParaRPr lang="tr-TR" dirty="0">
              <a:solidFill>
                <a:srgbClr val="FF0000"/>
              </a:solidFill>
            </a:endParaRPr>
          </a:p>
        </p:txBody>
      </p:sp>
    </p:spTree>
    <p:extLst>
      <p:ext uri="{BB962C8B-B14F-4D97-AF65-F5344CB8AC3E}">
        <p14:creationId xmlns:p14="http://schemas.microsoft.com/office/powerpoint/2010/main" val="67062887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sz="3200" dirty="0"/>
              <a:t>Kayıtlarda yer aldığı hâlde </a:t>
            </a:r>
          </a:p>
          <a:p>
            <a:pPr marL="109728" indent="0">
              <a:buNone/>
            </a:pPr>
            <a:r>
              <a:rPr lang="tr-TR" sz="3200" dirty="0"/>
              <a:t>işletmede mevcut olmayan emtia, makine, teçhizat ve demirbaşlara </a:t>
            </a:r>
          </a:p>
          <a:p>
            <a:pPr marL="109728" indent="0">
              <a:buNone/>
            </a:pPr>
            <a:r>
              <a:rPr lang="tr-TR" sz="3200" dirty="0"/>
              <a:t>ilişkin hüküm, </a:t>
            </a:r>
            <a:r>
              <a:rPr lang="tr-TR" sz="3200" b="1" u="sng" dirty="0">
                <a:solidFill>
                  <a:srgbClr val="FF0000"/>
                </a:solidFill>
              </a:rPr>
              <a:t>bütün gelir ve kurumlar vergisi mükelleflerini kapsamaktadır</a:t>
            </a:r>
            <a:r>
              <a:rPr lang="tr-TR" dirty="0"/>
              <a:t>. </a:t>
            </a:r>
          </a:p>
        </p:txBody>
      </p:sp>
      <p:sp>
        <p:nvSpPr>
          <p:cNvPr id="3" name="Unvan 2"/>
          <p:cNvSpPr>
            <a:spLocks noGrp="1"/>
          </p:cNvSpPr>
          <p:nvPr>
            <p:ph type="title"/>
          </p:nvPr>
        </p:nvSpPr>
        <p:spPr/>
        <p:txBody>
          <a:bodyPr/>
          <a:lstStyle/>
          <a:p>
            <a:r>
              <a:rPr lang="tr-TR" dirty="0"/>
              <a:t>1- Kapsam</a:t>
            </a:r>
          </a:p>
        </p:txBody>
      </p:sp>
    </p:spTree>
    <p:extLst>
      <p:ext uri="{BB962C8B-B14F-4D97-AF65-F5344CB8AC3E}">
        <p14:creationId xmlns:p14="http://schemas.microsoft.com/office/powerpoint/2010/main" val="674228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Madde kapsamında düzenlenecek faturalarda alıcıya ilişkin bilgiler yerine, </a:t>
            </a:r>
          </a:p>
          <a:p>
            <a:pPr marL="109728" indent="0">
              <a:buNone/>
            </a:pPr>
            <a:r>
              <a:rPr lang="tr-TR" dirty="0"/>
              <a:t>“</a:t>
            </a:r>
            <a:r>
              <a:rPr lang="tr-TR" b="1" dirty="0">
                <a:solidFill>
                  <a:srgbClr val="FF0000"/>
                </a:solidFill>
              </a:rPr>
              <a:t>Muhtelif Alıcılar (7440 sayılı Kanunun 6/2 maddesi çerçevesinde düzenlenmiştir)</a:t>
            </a:r>
            <a:r>
              <a:rPr lang="tr-TR" dirty="0"/>
              <a:t>” ibaresi yazılacaktır. </a:t>
            </a:r>
          </a:p>
          <a:p>
            <a:pPr marL="109728" indent="0">
              <a:buNone/>
            </a:pPr>
            <a:endParaRPr lang="tr-TR" dirty="0"/>
          </a:p>
        </p:txBody>
      </p:sp>
      <p:sp>
        <p:nvSpPr>
          <p:cNvPr id="3" name="Unvan 2"/>
          <p:cNvSpPr>
            <a:spLocks noGrp="1"/>
          </p:cNvSpPr>
          <p:nvPr>
            <p:ph type="title"/>
          </p:nvPr>
        </p:nvSpPr>
        <p:spPr/>
        <p:txBody>
          <a:bodyPr/>
          <a:lstStyle/>
          <a:p>
            <a:r>
              <a:rPr lang="tr-TR" dirty="0"/>
              <a:t>2- Belge Düzeni</a:t>
            </a:r>
          </a:p>
        </p:txBody>
      </p:sp>
    </p:spTree>
    <p:extLst>
      <p:ext uri="{BB962C8B-B14F-4D97-AF65-F5344CB8AC3E}">
        <p14:creationId xmlns:p14="http://schemas.microsoft.com/office/powerpoint/2010/main" val="326170298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196752"/>
            <a:ext cx="8229600" cy="4810539"/>
          </a:xfrm>
        </p:spPr>
        <p:txBody>
          <a:bodyPr>
            <a:normAutofit/>
          </a:bodyPr>
          <a:lstStyle/>
          <a:p>
            <a:r>
              <a:rPr lang="tr-TR" dirty="0">
                <a:solidFill>
                  <a:srgbClr val="FF0000"/>
                </a:solidFill>
              </a:rPr>
              <a:t>Emtialar bakımından </a:t>
            </a:r>
            <a:r>
              <a:rPr lang="tr-TR" dirty="0"/>
              <a:t>aynı </a:t>
            </a:r>
            <a:r>
              <a:rPr lang="tr-TR" dirty="0" err="1"/>
              <a:t>nev’iden</a:t>
            </a:r>
            <a:r>
              <a:rPr lang="tr-TR" dirty="0"/>
              <a:t> </a:t>
            </a:r>
            <a:r>
              <a:rPr lang="tr-TR" dirty="0" err="1"/>
              <a:t>emtialara</a:t>
            </a:r>
            <a:r>
              <a:rPr lang="tr-TR" dirty="0"/>
              <a:t> ilişkin cari yıl kayıtlarına göre tespit edilen gayrisafi kâr oranı,</a:t>
            </a:r>
          </a:p>
          <a:p>
            <a:r>
              <a:rPr lang="tr-TR" dirty="0">
                <a:solidFill>
                  <a:srgbClr val="FF0000"/>
                </a:solidFill>
              </a:rPr>
              <a:t>Makine, teçhizat ve demirbaşlar bakımından </a:t>
            </a:r>
            <a:r>
              <a:rPr lang="tr-TR" dirty="0"/>
              <a:t>mükelleflerin kendilerince veya bağlı oldukları meslek kuruluşunca tespit edilecek rayiç bedelleri dikkate alınarak tespit edilecektir. </a:t>
            </a:r>
          </a:p>
          <a:p>
            <a:r>
              <a:rPr lang="tr-TR" u="sng" dirty="0">
                <a:solidFill>
                  <a:schemeClr val="accent5"/>
                </a:solidFill>
              </a:rPr>
              <a:t>Gayrisafi kar oranının yasal kayıtlardan tespit edilemediği hallerde de, </a:t>
            </a:r>
            <a:r>
              <a:rPr lang="tr-TR" b="1" u="sng" dirty="0">
                <a:solidFill>
                  <a:schemeClr val="accent5"/>
                </a:solidFill>
              </a:rPr>
              <a:t>mükellefin bağlı olduğu meslek odalarının</a:t>
            </a:r>
            <a:r>
              <a:rPr lang="tr-TR" u="sng" dirty="0">
                <a:solidFill>
                  <a:schemeClr val="accent5"/>
                </a:solidFill>
              </a:rPr>
              <a:t> belirleyeceği oranlar esas alınacaktır.</a:t>
            </a:r>
          </a:p>
        </p:txBody>
      </p:sp>
      <p:sp>
        <p:nvSpPr>
          <p:cNvPr id="3" name="Unvan 2"/>
          <p:cNvSpPr>
            <a:spLocks noGrp="1"/>
          </p:cNvSpPr>
          <p:nvPr>
            <p:ph type="title"/>
          </p:nvPr>
        </p:nvSpPr>
        <p:spPr>
          <a:xfrm>
            <a:off x="457200" y="274638"/>
            <a:ext cx="8229600" cy="562074"/>
          </a:xfrm>
        </p:spPr>
        <p:txBody>
          <a:bodyPr>
            <a:normAutofit/>
          </a:bodyPr>
          <a:lstStyle/>
          <a:p>
            <a:r>
              <a:rPr lang="tr-TR" sz="3000" dirty="0">
                <a:solidFill>
                  <a:srgbClr val="FF0000"/>
                </a:solidFill>
              </a:rPr>
              <a:t>3- Ürünün Değer Tespiti (</a:t>
            </a:r>
            <a:r>
              <a:rPr lang="tr-TR" sz="2700" dirty="0">
                <a:solidFill>
                  <a:srgbClr val="FF0000"/>
                </a:solidFill>
              </a:rPr>
              <a:t>Satış Faturası İçin</a:t>
            </a:r>
            <a:r>
              <a:rPr lang="tr-TR" sz="3000" dirty="0">
                <a:solidFill>
                  <a:srgbClr val="FF0000"/>
                </a:solidFill>
              </a:rPr>
              <a:t>)</a:t>
            </a:r>
            <a:endParaRPr lang="tr-TR" sz="3000" u="sng" dirty="0">
              <a:solidFill>
                <a:srgbClr val="FF0000"/>
              </a:solidFill>
            </a:endParaRPr>
          </a:p>
        </p:txBody>
      </p:sp>
    </p:spTree>
    <p:extLst>
      <p:ext uri="{BB962C8B-B14F-4D97-AF65-F5344CB8AC3E}">
        <p14:creationId xmlns:p14="http://schemas.microsoft.com/office/powerpoint/2010/main" val="405448530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879714"/>
            <a:ext cx="8229600" cy="5098571"/>
          </a:xfrm>
        </p:spPr>
        <p:txBody>
          <a:bodyPr/>
          <a:lstStyle/>
          <a:p>
            <a:pPr marL="109728" indent="0">
              <a:buNone/>
            </a:pPr>
            <a:endParaRPr lang="tr-TR" dirty="0"/>
          </a:p>
          <a:p>
            <a:pPr marL="109728" indent="0">
              <a:buNone/>
            </a:pPr>
            <a:r>
              <a:rPr lang="tr-TR" dirty="0"/>
              <a:t>1-Beyan edilen varlıkların satışı normal satış gibi olup</a:t>
            </a:r>
            <a:r>
              <a:rPr lang="tr-TR" dirty="0">
                <a:solidFill>
                  <a:schemeClr val="accent2"/>
                </a:solidFill>
              </a:rPr>
              <a:t> Satış hasılatı yıllık gelir veya kurumlar vergisi matrahının hesaplanmasında dikkate alınacaktır.</a:t>
            </a:r>
          </a:p>
          <a:p>
            <a:pPr marL="109728" indent="0">
              <a:buNone/>
            </a:pPr>
            <a:endParaRPr lang="tr-TR" dirty="0">
              <a:solidFill>
                <a:schemeClr val="accent2"/>
              </a:solidFill>
            </a:endParaRPr>
          </a:p>
          <a:p>
            <a:pPr marL="109728" indent="0">
              <a:buNone/>
            </a:pPr>
            <a:r>
              <a:rPr lang="tr-TR" dirty="0"/>
              <a:t>2</a:t>
            </a:r>
            <a:r>
              <a:rPr lang="tr-TR" dirty="0">
                <a:solidFill>
                  <a:schemeClr val="accent2"/>
                </a:solidFill>
              </a:rPr>
              <a:t>- </a:t>
            </a:r>
            <a:r>
              <a:rPr lang="tr-TR" dirty="0"/>
              <a:t>Beyan edilecek KDV’nin </a:t>
            </a:r>
            <a:r>
              <a:rPr lang="tr-TR" dirty="0">
                <a:solidFill>
                  <a:schemeClr val="accent2"/>
                </a:solidFill>
              </a:rPr>
              <a:t>ilk taksiti 31.05.2023 tarihinde, izleyen taksitler 30.06.2023, 31.07.2023 tarihlerinde,</a:t>
            </a:r>
          </a:p>
          <a:p>
            <a:pPr marL="109728" indent="0">
              <a:buNone/>
            </a:pPr>
            <a:r>
              <a:rPr lang="tr-TR" dirty="0">
                <a:solidFill>
                  <a:schemeClr val="accent2"/>
                </a:solidFill>
              </a:rPr>
              <a:t> </a:t>
            </a:r>
          </a:p>
        </p:txBody>
      </p:sp>
      <p:sp>
        <p:nvSpPr>
          <p:cNvPr id="3" name="Unvan 2"/>
          <p:cNvSpPr>
            <a:spLocks noGrp="1"/>
          </p:cNvSpPr>
          <p:nvPr>
            <p:ph type="title"/>
          </p:nvPr>
        </p:nvSpPr>
        <p:spPr>
          <a:xfrm>
            <a:off x="457200" y="274638"/>
            <a:ext cx="8229600" cy="922114"/>
          </a:xfrm>
        </p:spPr>
        <p:txBody>
          <a:bodyPr>
            <a:noAutofit/>
          </a:bodyPr>
          <a:lstStyle/>
          <a:p>
            <a:r>
              <a:rPr lang="tr-TR" sz="3200" dirty="0">
                <a:solidFill>
                  <a:srgbClr val="FF0000"/>
                </a:solidFill>
              </a:rPr>
              <a:t>4- Vergisel Yükümlülükler ve Muhasebe Kayıtları</a:t>
            </a:r>
          </a:p>
        </p:txBody>
      </p:sp>
    </p:spTree>
    <p:extLst>
      <p:ext uri="{BB962C8B-B14F-4D97-AF65-F5344CB8AC3E}">
        <p14:creationId xmlns:p14="http://schemas.microsoft.com/office/powerpoint/2010/main" val="270941581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323125302"/>
              </p:ext>
            </p:extLst>
          </p:nvPr>
        </p:nvGraphicFramePr>
        <p:xfrm>
          <a:off x="457200" y="923292"/>
          <a:ext cx="8229600" cy="26517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İlgili dönemde ödenecek KDV’nin bu kapsamda belirtilen emtia, makine, teçhizat ve demirbaş üzerinden hesaplanan KDV’yi aşması hâlinde, </a:t>
                      </a:r>
                    </a:p>
                  </a:txBody>
                  <a:tcPr/>
                </a:tc>
                <a:tc>
                  <a:txBody>
                    <a:bodyPr/>
                    <a:lstStyle/>
                    <a:p>
                      <a:r>
                        <a:rPr lang="tr-TR" dirty="0"/>
                        <a:t>Emtia, makine, teçhizat ve demirbaş üzerinden hesaplanan KDV’yi</a:t>
                      </a:r>
                      <a:endParaRPr lang="tr-TR" dirty="0">
                        <a:solidFill>
                          <a:schemeClr val="accent2"/>
                        </a:solidFill>
                      </a:endParaRP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emtia, makine, teçhizat ve demirbaş üzerinden </a:t>
                      </a:r>
                      <a:r>
                        <a:rPr lang="tr-TR" dirty="0">
                          <a:solidFill>
                            <a:schemeClr val="accent2"/>
                          </a:solidFill>
                        </a:rPr>
                        <a:t>hesaplanan KDV’ye isabet eden kısım üç eşit taksitte </a:t>
                      </a:r>
                      <a:r>
                        <a:rPr lang="tr-TR" dirty="0"/>
                        <a:t>ödenebilecek,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solidFill>
                            <a:schemeClr val="accent2"/>
                          </a:solidFill>
                        </a:rPr>
                        <a:t>aşan ödenecek KDV tutarı ise</a:t>
                      </a:r>
                    </a:p>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ilgili dönem KDV beyannamesinin ödeme süresi içinde ödenecektir. </a:t>
                      </a:r>
                    </a:p>
                  </a:txBody>
                  <a:tcPr/>
                </a:tc>
                <a:extLst>
                  <a:ext uri="{0D108BD9-81ED-4DB2-BD59-A6C34878D82A}">
                    <a16:rowId xmlns:a16="http://schemas.microsoft.com/office/drawing/2014/main" val="10001"/>
                  </a:ext>
                </a:extLst>
              </a:tr>
            </a:tbl>
          </a:graphicData>
        </a:graphic>
      </p:graphicFrame>
      <p:sp>
        <p:nvSpPr>
          <p:cNvPr id="5" name="Unvan 2"/>
          <p:cNvSpPr>
            <a:spLocks noGrp="1"/>
          </p:cNvSpPr>
          <p:nvPr>
            <p:ph type="title"/>
          </p:nvPr>
        </p:nvSpPr>
        <p:spPr>
          <a:xfrm>
            <a:off x="457200" y="274638"/>
            <a:ext cx="8229600" cy="634082"/>
          </a:xfrm>
        </p:spPr>
        <p:txBody>
          <a:bodyPr>
            <a:normAutofit/>
          </a:bodyPr>
          <a:lstStyle/>
          <a:p>
            <a:r>
              <a:rPr lang="tr-TR" sz="2500" dirty="0">
                <a:solidFill>
                  <a:srgbClr val="FF0000"/>
                </a:solidFill>
              </a:rPr>
              <a:t>4- Vergisel Yükümlülükler ve Muhasebe Kayıtları</a:t>
            </a:r>
          </a:p>
        </p:txBody>
      </p:sp>
      <p:graphicFrame>
        <p:nvGraphicFramePr>
          <p:cNvPr id="6" name="Tablo 5"/>
          <p:cNvGraphicFramePr>
            <a:graphicFrameLocks noGrp="1"/>
          </p:cNvGraphicFramePr>
          <p:nvPr>
            <p:extLst>
              <p:ext uri="{D42A27DB-BD31-4B8C-83A1-F6EECF244321}">
                <p14:modId xmlns:p14="http://schemas.microsoft.com/office/powerpoint/2010/main" val="1424704016"/>
              </p:ext>
            </p:extLst>
          </p:nvPr>
        </p:nvGraphicFramePr>
        <p:xfrm>
          <a:off x="1331640" y="3861048"/>
          <a:ext cx="6624736" cy="1554480"/>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İlgili dönemde ödenecek KDV’nin bu kapsamda belirtilen emtia, makine, teçhizat ve demirbaş üzerinden hesaplanan KDV’den az olması hâlinde, </a:t>
                      </a:r>
                    </a:p>
                  </a:txBody>
                  <a:tcPr/>
                </a:tc>
                <a:extLst>
                  <a:ext uri="{0D108BD9-81ED-4DB2-BD59-A6C34878D82A}">
                    <a16:rowId xmlns:a16="http://schemas.microsoft.com/office/drawing/2014/main" val="10000"/>
                  </a:ext>
                </a:extLst>
              </a:tr>
              <a:tr h="370840">
                <a:tc>
                  <a:txBody>
                    <a:bodyPr/>
                    <a:lstStyle/>
                    <a:p>
                      <a:r>
                        <a:rPr lang="tr-TR" dirty="0">
                          <a:solidFill>
                            <a:schemeClr val="accent2"/>
                          </a:solidFill>
                        </a:rPr>
                        <a:t>Beyan</a:t>
                      </a:r>
                      <a:r>
                        <a:rPr lang="tr-TR" baseline="0" dirty="0">
                          <a:solidFill>
                            <a:schemeClr val="accent2"/>
                          </a:solidFill>
                        </a:rPr>
                        <a:t> edilen varlık KDV’si </a:t>
                      </a:r>
                      <a:r>
                        <a:rPr lang="tr-TR" dirty="0">
                          <a:solidFill>
                            <a:schemeClr val="accent2"/>
                          </a:solidFill>
                        </a:rPr>
                        <a:t>üç eşit taksitte / talep halinde defaten ödeme</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850685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481328"/>
            <a:ext cx="8424936" cy="4525963"/>
          </a:xfrm>
        </p:spPr>
        <p:txBody>
          <a:bodyPr/>
          <a:lstStyle/>
          <a:p>
            <a:pPr marL="109728" indent="0">
              <a:buNone/>
            </a:pPr>
            <a:r>
              <a:rPr lang="tr-TR" sz="3200" u="sng" dirty="0"/>
              <a:t>Bütün Gelir ve Kurumlar Vergisi mükelleflerine;</a:t>
            </a:r>
            <a:r>
              <a:rPr lang="tr-TR" sz="3200" dirty="0"/>
              <a:t> işletmelerinde mevcut olduğu hâlde kayıtlarında yer almayan emtia, makine, teçhizat ve demirbaşları yasal kayıtlarına intikal ettirmek suretiyle, kayıtlarını fiili duruma uygun hale getirme imkânı sağlanmıştır.</a:t>
            </a:r>
          </a:p>
          <a:p>
            <a:pPr marL="109728" indent="0">
              <a:buNone/>
            </a:pPr>
            <a:endParaRPr lang="tr-TR" dirty="0"/>
          </a:p>
        </p:txBody>
      </p:sp>
      <p:sp>
        <p:nvSpPr>
          <p:cNvPr id="3" name="Unvan 2"/>
          <p:cNvSpPr>
            <a:spLocks noGrp="1"/>
          </p:cNvSpPr>
          <p:nvPr>
            <p:ph type="title"/>
          </p:nvPr>
        </p:nvSpPr>
        <p:spPr/>
        <p:txBody>
          <a:bodyPr/>
          <a:lstStyle/>
          <a:p>
            <a:r>
              <a:rPr lang="tr-TR" dirty="0">
                <a:solidFill>
                  <a:srgbClr val="FF0000"/>
                </a:solidFill>
              </a:rPr>
              <a:t>1- Kapsam</a:t>
            </a:r>
          </a:p>
        </p:txBody>
      </p:sp>
    </p:spTree>
    <p:extLst>
      <p:ext uri="{BB962C8B-B14F-4D97-AF65-F5344CB8AC3E}">
        <p14:creationId xmlns:p14="http://schemas.microsoft.com/office/powerpoint/2010/main" val="286472368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17638"/>
            <a:ext cx="8229600" cy="5097165"/>
          </a:xfrm>
        </p:spPr>
        <p:txBody>
          <a:bodyPr>
            <a:normAutofit fontScale="92500" lnSpcReduction="10000"/>
          </a:bodyPr>
          <a:lstStyle/>
          <a:p>
            <a:pPr marL="109728" indent="0">
              <a:buNone/>
            </a:pPr>
            <a:r>
              <a:rPr lang="tr-TR" dirty="0"/>
              <a:t>1- ilgili kıymetin tabi olduğu oranda KDV hesaplanacak ve </a:t>
            </a:r>
          </a:p>
          <a:p>
            <a:pPr marL="109728" indent="0">
              <a:buNone/>
            </a:pPr>
            <a:r>
              <a:rPr lang="tr-TR" dirty="0"/>
              <a:t>2- bu KDV ilgili dönem 1 No.lu KDV Beyannamesinin “Matrah” kulakçığının, </a:t>
            </a:r>
            <a:r>
              <a:rPr lang="tr-TR" dirty="0">
                <a:solidFill>
                  <a:schemeClr val="accent2"/>
                </a:solidFill>
              </a:rPr>
              <a:t>“7440 Sayılı Kanunun (6/2-a) Maddesi Kapsamındaki Bildirim”</a:t>
            </a:r>
            <a:r>
              <a:rPr lang="tr-TR" dirty="0"/>
              <a:t> tablosuna kayıt yapılarak beyan edilecektir.</a:t>
            </a:r>
          </a:p>
          <a:p>
            <a:pPr marL="109728" indent="0">
              <a:buNone/>
            </a:pPr>
            <a:r>
              <a:rPr lang="tr-TR" dirty="0"/>
              <a:t>3-Beyan Edilen varlık </a:t>
            </a:r>
            <a:r>
              <a:rPr lang="tr-TR" dirty="0" err="1"/>
              <a:t>kdv’si</a:t>
            </a:r>
            <a:r>
              <a:rPr lang="tr-TR" dirty="0"/>
              <a:t> indirim konusu yapılacaktır. İndirim sonrası kalan ödenecek KDV, 1 </a:t>
            </a:r>
            <a:r>
              <a:rPr lang="tr-TR" dirty="0" err="1"/>
              <a:t>Nolu</a:t>
            </a:r>
            <a:r>
              <a:rPr lang="tr-TR" dirty="0"/>
              <a:t> KDV’nin ilgili döneminde/ vadesinde ödenecektir. </a:t>
            </a:r>
          </a:p>
          <a:p>
            <a:pPr marL="109728" indent="0">
              <a:buNone/>
            </a:pPr>
            <a:r>
              <a:rPr lang="tr-TR" dirty="0"/>
              <a:t>***Taksitlendirme istenirse Ek-21 verilecektir. </a:t>
            </a:r>
            <a:r>
              <a:rPr lang="tr-TR" u="sng" dirty="0">
                <a:solidFill>
                  <a:schemeClr val="accent2"/>
                </a:solidFill>
              </a:rPr>
              <a:t>Ödemenin tamamı defaten yapılması halinde gerek yoktur.  </a:t>
            </a:r>
          </a:p>
          <a:p>
            <a:pPr marL="109728" indent="0">
              <a:buNone/>
            </a:pPr>
            <a:endParaRPr lang="tr-TR" u="sng" dirty="0">
              <a:solidFill>
                <a:schemeClr val="accent2"/>
              </a:solidFill>
            </a:endParaRPr>
          </a:p>
          <a:p>
            <a:pPr marL="109728" indent="0">
              <a:buNone/>
            </a:pPr>
            <a:endParaRPr lang="tr-TR" dirty="0"/>
          </a:p>
        </p:txBody>
      </p:sp>
      <p:sp>
        <p:nvSpPr>
          <p:cNvPr id="3" name="Unvan 2"/>
          <p:cNvSpPr>
            <a:spLocks noGrp="1"/>
          </p:cNvSpPr>
          <p:nvPr>
            <p:ph type="title"/>
          </p:nvPr>
        </p:nvSpPr>
        <p:spPr/>
        <p:txBody>
          <a:bodyPr>
            <a:normAutofit fontScale="90000"/>
          </a:bodyPr>
          <a:lstStyle/>
          <a:p>
            <a:r>
              <a:rPr lang="tr-TR" dirty="0"/>
              <a:t>Fatura Düzeni… </a:t>
            </a:r>
            <a:r>
              <a:rPr lang="tr-TR" sz="2200" dirty="0"/>
              <a:t>kayıtlarda yer aldığı hâlde işletmede mevcut olmayan emtia, makine, teçhizat ve demirbaşa ilişkin faturada ;</a:t>
            </a:r>
          </a:p>
        </p:txBody>
      </p:sp>
    </p:spTree>
    <p:extLst>
      <p:ext uri="{BB962C8B-B14F-4D97-AF65-F5344CB8AC3E}">
        <p14:creationId xmlns:p14="http://schemas.microsoft.com/office/powerpoint/2010/main" val="249842096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CAEBEDA7-F2F0-83D5-2E1B-E1A80CB7CE6D}"/>
              </a:ext>
            </a:extLst>
          </p:cNvPr>
          <p:cNvPicPr>
            <a:picLocks noGrp="1" noChangeAspect="1"/>
          </p:cNvPicPr>
          <p:nvPr>
            <p:ph idx="1"/>
          </p:nvPr>
        </p:nvPicPr>
        <p:blipFill>
          <a:blip r:embed="rId2"/>
          <a:stretch>
            <a:fillRect/>
          </a:stretch>
        </p:blipFill>
        <p:spPr>
          <a:xfrm>
            <a:off x="395536" y="1988840"/>
            <a:ext cx="8424935" cy="2445841"/>
          </a:xfrm>
        </p:spPr>
      </p:pic>
      <p:sp>
        <p:nvSpPr>
          <p:cNvPr id="3" name="Başlık 2">
            <a:extLst>
              <a:ext uri="{FF2B5EF4-FFF2-40B4-BE49-F238E27FC236}">
                <a16:creationId xmlns:a16="http://schemas.microsoft.com/office/drawing/2014/main" id="{9888187B-3D9B-2923-BD1D-297F957321FD}"/>
              </a:ext>
            </a:extLst>
          </p:cNvPr>
          <p:cNvSpPr>
            <a:spLocks noGrp="1"/>
          </p:cNvSpPr>
          <p:nvPr>
            <p:ph type="title"/>
          </p:nvPr>
        </p:nvSpPr>
        <p:spPr/>
        <p:txBody>
          <a:bodyPr/>
          <a:lstStyle/>
          <a:p>
            <a:r>
              <a:rPr lang="tr-TR" dirty="0">
                <a:solidFill>
                  <a:srgbClr val="FF0000"/>
                </a:solidFill>
              </a:rPr>
              <a:t>1 </a:t>
            </a:r>
            <a:r>
              <a:rPr lang="tr-TR" dirty="0" err="1">
                <a:solidFill>
                  <a:srgbClr val="FF0000"/>
                </a:solidFill>
              </a:rPr>
              <a:t>Nolu</a:t>
            </a:r>
            <a:r>
              <a:rPr lang="tr-TR" dirty="0">
                <a:solidFill>
                  <a:srgbClr val="FF0000"/>
                </a:solidFill>
              </a:rPr>
              <a:t> KDV Beyanı Görseli</a:t>
            </a:r>
          </a:p>
        </p:txBody>
      </p:sp>
    </p:spTree>
    <p:extLst>
      <p:ext uri="{BB962C8B-B14F-4D97-AF65-F5344CB8AC3E}">
        <p14:creationId xmlns:p14="http://schemas.microsoft.com/office/powerpoint/2010/main" val="392783768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707126713"/>
              </p:ext>
            </p:extLst>
          </p:nvPr>
        </p:nvGraphicFramePr>
        <p:xfrm>
          <a:off x="457200" y="1481138"/>
          <a:ext cx="8229599" cy="4267200"/>
        </p:xfrm>
        <a:graphic>
          <a:graphicData uri="http://schemas.openxmlformats.org/drawingml/2006/table">
            <a:tbl>
              <a:tblPr firstRow="1" bandRow="1">
                <a:tableStyleId>{5C22544A-7EE6-4342-B048-85BDC9FD1C3A}</a:tableStyleId>
              </a:tblPr>
              <a:tblGrid>
                <a:gridCol w="1090464">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068355">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175657">
                  <a:extLst>
                    <a:ext uri="{9D8B030D-6E8A-4147-A177-3AD203B41FA5}">
                      <a16:colId xmlns:a16="http://schemas.microsoft.com/office/drawing/2014/main" val="20004"/>
                    </a:ext>
                  </a:extLst>
                </a:gridCol>
                <a:gridCol w="1175657">
                  <a:extLst>
                    <a:ext uri="{9D8B030D-6E8A-4147-A177-3AD203B41FA5}">
                      <a16:colId xmlns:a16="http://schemas.microsoft.com/office/drawing/2014/main" val="20005"/>
                    </a:ext>
                  </a:extLst>
                </a:gridCol>
                <a:gridCol w="1175657">
                  <a:extLst>
                    <a:ext uri="{9D8B030D-6E8A-4147-A177-3AD203B41FA5}">
                      <a16:colId xmlns:a16="http://schemas.microsoft.com/office/drawing/2014/main" val="20006"/>
                    </a:ext>
                  </a:extLst>
                </a:gridCol>
              </a:tblGrid>
              <a:tr h="370840">
                <a:tc>
                  <a:txBody>
                    <a:bodyPr/>
                    <a:lstStyle/>
                    <a:p>
                      <a:endParaRPr lang="tr-TR" sz="1600" dirty="0"/>
                    </a:p>
                  </a:txBody>
                  <a:tcPr/>
                </a:tc>
                <a:tc>
                  <a:txBody>
                    <a:bodyPr/>
                    <a:lstStyle/>
                    <a:p>
                      <a:r>
                        <a:rPr lang="tr-TR" sz="1600" dirty="0"/>
                        <a:t>İlgili Dönem Hesaplanan KDV Toplamı (TL) </a:t>
                      </a:r>
                    </a:p>
                  </a:txBody>
                  <a:tcPr/>
                </a:tc>
                <a:tc>
                  <a:txBody>
                    <a:bodyPr/>
                    <a:lstStyle/>
                    <a:p>
                      <a:r>
                        <a:rPr lang="tr-TR" sz="1600" dirty="0"/>
                        <a:t>7440 sayılı Kanun (6/2-a) Md. Kapsamında Hesaplanan KDV (TL)</a:t>
                      </a:r>
                    </a:p>
                  </a:txBody>
                  <a:tcPr/>
                </a:tc>
                <a:tc>
                  <a:txBody>
                    <a:bodyPr/>
                    <a:lstStyle/>
                    <a:p>
                      <a:r>
                        <a:rPr lang="tr-TR" sz="1600" dirty="0"/>
                        <a:t>İlgili Dönem İndirim KDV Toplamı (TL) </a:t>
                      </a:r>
                    </a:p>
                  </a:txBody>
                  <a:tcPr/>
                </a:tc>
                <a:tc>
                  <a:txBody>
                    <a:bodyPr/>
                    <a:lstStyle/>
                    <a:p>
                      <a:r>
                        <a:rPr lang="tr-TR" sz="1600" dirty="0"/>
                        <a:t>Ödenmesi Gereken KDV (TL)</a:t>
                      </a:r>
                    </a:p>
                  </a:txBody>
                  <a:tcPr/>
                </a:tc>
                <a:tc>
                  <a:txBody>
                    <a:bodyPr/>
                    <a:lstStyle/>
                    <a:p>
                      <a:r>
                        <a:rPr lang="tr-TR" sz="1600" dirty="0"/>
                        <a:t>Ödenmesi Gereken KDV (TL)</a:t>
                      </a:r>
                    </a:p>
                  </a:txBody>
                  <a:tcPr/>
                </a:tc>
                <a:tc>
                  <a:txBody>
                    <a:bodyPr/>
                    <a:lstStyle/>
                    <a:p>
                      <a:r>
                        <a:rPr lang="tr-TR" sz="1600" dirty="0"/>
                        <a:t>(EK:21) Beyannamesi Ödenecek KDV (Taksitli) (TL)</a:t>
                      </a:r>
                    </a:p>
                    <a:p>
                      <a:endParaRPr lang="tr-TR" sz="1600" dirty="0"/>
                    </a:p>
                  </a:txBody>
                  <a:tcPr/>
                </a:tc>
                <a:extLst>
                  <a:ext uri="{0D108BD9-81ED-4DB2-BD59-A6C34878D82A}">
                    <a16:rowId xmlns:a16="http://schemas.microsoft.com/office/drawing/2014/main" val="10000"/>
                  </a:ext>
                </a:extLst>
              </a:tr>
              <a:tr h="370840">
                <a:tc>
                  <a:txBody>
                    <a:bodyPr/>
                    <a:lstStyle/>
                    <a:p>
                      <a:r>
                        <a:rPr lang="tr-TR" sz="1600" dirty="0"/>
                        <a:t>1. Durum</a:t>
                      </a:r>
                    </a:p>
                  </a:txBody>
                  <a:tcPr/>
                </a:tc>
                <a:tc>
                  <a:txBody>
                    <a:bodyPr/>
                    <a:lstStyle/>
                    <a:p>
                      <a:r>
                        <a:rPr lang="tr-TR" sz="1600" dirty="0"/>
                        <a:t>250.000</a:t>
                      </a:r>
                    </a:p>
                  </a:txBody>
                  <a:tcPr/>
                </a:tc>
                <a:tc>
                  <a:txBody>
                    <a:bodyPr/>
                    <a:lstStyle/>
                    <a:p>
                      <a:r>
                        <a:rPr lang="tr-TR" sz="1600" dirty="0"/>
                        <a:t>120.000</a:t>
                      </a:r>
                    </a:p>
                  </a:txBody>
                  <a:tcPr/>
                </a:tc>
                <a:tc>
                  <a:txBody>
                    <a:bodyPr/>
                    <a:lstStyle/>
                    <a:p>
                      <a:r>
                        <a:rPr lang="tr-TR" sz="1600" dirty="0"/>
                        <a:t>400.000</a:t>
                      </a:r>
                    </a:p>
                  </a:txBody>
                  <a:tcPr/>
                </a:tc>
                <a:tc>
                  <a:txBody>
                    <a:bodyPr/>
                    <a:lstStyle/>
                    <a:p>
                      <a:r>
                        <a:rPr lang="tr-TR" sz="1600" dirty="0"/>
                        <a:t>-</a:t>
                      </a:r>
                    </a:p>
                  </a:txBody>
                  <a:tcPr/>
                </a:tc>
                <a:tc>
                  <a:txBody>
                    <a:bodyPr/>
                    <a:lstStyle/>
                    <a:p>
                      <a:r>
                        <a:rPr lang="tr-TR" sz="1600" dirty="0"/>
                        <a:t>-</a:t>
                      </a:r>
                    </a:p>
                  </a:txBody>
                  <a:tcPr/>
                </a:tc>
                <a:tc>
                  <a:txBody>
                    <a:bodyPr/>
                    <a:lstStyle/>
                    <a:p>
                      <a:r>
                        <a:rPr lang="tr-TR" sz="1600" dirty="0"/>
                        <a:t>-</a:t>
                      </a: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2. Durum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250.000</a:t>
                      </a:r>
                    </a:p>
                    <a:p>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120.000</a:t>
                      </a:r>
                    </a:p>
                    <a:p>
                      <a:endParaRPr lang="tr-TR" sz="1600" dirty="0"/>
                    </a:p>
                  </a:txBody>
                  <a:tcPr/>
                </a:tc>
                <a:tc>
                  <a:txBody>
                    <a:bodyPr/>
                    <a:lstStyle/>
                    <a:p>
                      <a:r>
                        <a:rPr lang="tr-TR" sz="1600" dirty="0"/>
                        <a:t>40.000</a:t>
                      </a:r>
                    </a:p>
                  </a:txBody>
                  <a:tcPr/>
                </a:tc>
                <a:tc>
                  <a:txBody>
                    <a:bodyPr/>
                    <a:lstStyle/>
                    <a:p>
                      <a:r>
                        <a:rPr lang="tr-TR" sz="1600" dirty="0"/>
                        <a:t>330.000</a:t>
                      </a:r>
                    </a:p>
                  </a:txBody>
                  <a:tcPr/>
                </a:tc>
                <a:tc>
                  <a:txBody>
                    <a:bodyPr/>
                    <a:lstStyle/>
                    <a:p>
                      <a:r>
                        <a:rPr lang="tr-TR" sz="1600" dirty="0"/>
                        <a:t>210.000</a:t>
                      </a:r>
                    </a:p>
                  </a:txBody>
                  <a:tcPr/>
                </a:tc>
                <a:tc>
                  <a:txBody>
                    <a:bodyPr/>
                    <a:lstStyle/>
                    <a:p>
                      <a:r>
                        <a:rPr lang="tr-TR" sz="1600" dirty="0"/>
                        <a:t>120.000</a:t>
                      </a:r>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3. Durum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250.000</a:t>
                      </a:r>
                    </a:p>
                    <a:p>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120.000</a:t>
                      </a:r>
                    </a:p>
                    <a:p>
                      <a:endParaRPr lang="tr-TR" sz="1600" dirty="0"/>
                    </a:p>
                  </a:txBody>
                  <a:tcPr/>
                </a:tc>
                <a:tc>
                  <a:txBody>
                    <a:bodyPr/>
                    <a:lstStyle/>
                    <a:p>
                      <a:r>
                        <a:rPr lang="tr-TR" sz="1600" dirty="0"/>
                        <a:t>300.000</a:t>
                      </a:r>
                    </a:p>
                  </a:txBody>
                  <a:tcPr/>
                </a:tc>
                <a:tc>
                  <a:txBody>
                    <a:bodyPr/>
                    <a:lstStyle/>
                    <a:p>
                      <a:r>
                        <a:rPr lang="tr-TR" sz="1600" dirty="0"/>
                        <a:t>70.000</a:t>
                      </a:r>
                    </a:p>
                  </a:txBody>
                  <a:tcPr/>
                </a:tc>
                <a:tc>
                  <a:txBody>
                    <a:bodyPr/>
                    <a:lstStyle/>
                    <a:p>
                      <a:r>
                        <a:rPr lang="tr-TR" sz="1600" dirty="0"/>
                        <a:t>-</a:t>
                      </a:r>
                    </a:p>
                  </a:txBody>
                  <a:tcPr/>
                </a:tc>
                <a:tc>
                  <a:txBody>
                    <a:bodyPr/>
                    <a:lstStyle/>
                    <a:p>
                      <a:r>
                        <a:rPr lang="tr-TR" sz="1600" dirty="0"/>
                        <a:t>70.000</a:t>
                      </a:r>
                    </a:p>
                  </a:txBody>
                  <a:tcPr/>
                </a:tc>
                <a:extLst>
                  <a:ext uri="{0D108BD9-81ED-4DB2-BD59-A6C34878D82A}">
                    <a16:rowId xmlns:a16="http://schemas.microsoft.com/office/drawing/2014/main" val="10003"/>
                  </a:ext>
                </a:extLst>
              </a:tr>
            </a:tbl>
          </a:graphicData>
        </a:graphic>
      </p:graphicFrame>
      <p:sp>
        <p:nvSpPr>
          <p:cNvPr id="3" name="Unvan 2"/>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74156556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124744"/>
            <a:ext cx="8229600" cy="4882547"/>
          </a:xfrm>
        </p:spPr>
        <p:txBody>
          <a:bodyPr/>
          <a:lstStyle/>
          <a:p>
            <a:r>
              <a:rPr lang="tr-TR" dirty="0"/>
              <a:t>Kanunun 6 </a:t>
            </a:r>
            <a:r>
              <a:rPr lang="tr-TR" dirty="0" err="1"/>
              <a:t>ncı</a:t>
            </a:r>
            <a:r>
              <a:rPr lang="tr-TR" dirty="0"/>
              <a:t> maddesinin ikinci fıkrasının (a) bendi hükmünden faydalanması mümkün olup</a:t>
            </a:r>
          </a:p>
          <a:p>
            <a:r>
              <a:rPr lang="tr-TR" dirty="0"/>
              <a:t>Bu kapsamdaki makine, teçhizat ve demirbaşlar için tespit edilecek </a:t>
            </a:r>
            <a:r>
              <a:rPr lang="tr-TR" b="1" dirty="0">
                <a:solidFill>
                  <a:schemeClr val="accent2"/>
                </a:solidFill>
              </a:rPr>
              <a:t>KDV dâhil hasılat için %1,5 </a:t>
            </a:r>
            <a:r>
              <a:rPr lang="tr-TR" dirty="0"/>
              <a:t>oranı uygulanarak ödenecek KDV tutarı belirlenecektir.</a:t>
            </a:r>
          </a:p>
        </p:txBody>
      </p:sp>
      <p:sp>
        <p:nvSpPr>
          <p:cNvPr id="3" name="Unvan 2"/>
          <p:cNvSpPr>
            <a:spLocks noGrp="1"/>
          </p:cNvSpPr>
          <p:nvPr>
            <p:ph type="title"/>
          </p:nvPr>
        </p:nvSpPr>
        <p:spPr>
          <a:xfrm>
            <a:off x="457200" y="274638"/>
            <a:ext cx="8229600" cy="562074"/>
          </a:xfrm>
        </p:spPr>
        <p:txBody>
          <a:bodyPr>
            <a:normAutofit/>
          </a:bodyPr>
          <a:lstStyle/>
          <a:p>
            <a:r>
              <a:rPr lang="tr-TR" sz="2500" dirty="0"/>
              <a:t>Hasılat Esaslı Vergilendirmeye Tabi Mükellefler..</a:t>
            </a:r>
          </a:p>
        </p:txBody>
      </p:sp>
    </p:spTree>
    <p:extLst>
      <p:ext uri="{BB962C8B-B14F-4D97-AF65-F5344CB8AC3E}">
        <p14:creationId xmlns:p14="http://schemas.microsoft.com/office/powerpoint/2010/main" val="2277276708"/>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ilgili mevzuatına göre hesaplanacak ÖTV’ye faturada yer verilecek, </a:t>
            </a:r>
          </a:p>
          <a:p>
            <a:r>
              <a:rPr lang="tr-TR" dirty="0"/>
              <a:t>ve bu emtia, makine, teçhizat ve demirbaşın tabi olduğu genel beyan usul ve esasları dâhilinde ilgili dönemde beyan edilip ödenecektir.</a:t>
            </a:r>
          </a:p>
        </p:txBody>
      </p:sp>
      <p:sp>
        <p:nvSpPr>
          <p:cNvPr id="3" name="Unvan 2"/>
          <p:cNvSpPr>
            <a:spLocks noGrp="1"/>
          </p:cNvSpPr>
          <p:nvPr>
            <p:ph type="title"/>
          </p:nvPr>
        </p:nvSpPr>
        <p:spPr/>
        <p:txBody>
          <a:bodyPr>
            <a:normAutofit fontScale="90000"/>
          </a:bodyPr>
          <a:lstStyle/>
          <a:p>
            <a:r>
              <a:rPr lang="tr-TR" dirty="0"/>
              <a:t>Beyan edilen varlıkların ÖTV tabi olması hali…</a:t>
            </a:r>
          </a:p>
        </p:txBody>
      </p:sp>
    </p:spTree>
    <p:extLst>
      <p:ext uri="{BB962C8B-B14F-4D97-AF65-F5344CB8AC3E}">
        <p14:creationId xmlns:p14="http://schemas.microsoft.com/office/powerpoint/2010/main" val="204175477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204864"/>
            <a:ext cx="8229600" cy="3802427"/>
          </a:xfrm>
        </p:spPr>
        <p:txBody>
          <a:bodyPr/>
          <a:lstStyle/>
          <a:p>
            <a:pPr marL="109728" indent="0">
              <a:buNone/>
            </a:pPr>
            <a:r>
              <a:rPr lang="tr-TR" dirty="0"/>
              <a:t>Emtia, makine, teçhizat ve demirbaşın </a:t>
            </a:r>
          </a:p>
          <a:p>
            <a:pPr marL="109728" indent="0">
              <a:buNone/>
            </a:pPr>
            <a:r>
              <a:rPr lang="tr-TR" dirty="0"/>
              <a:t>daha önceki dönemlerde satıldığının tespit edilmesi hâlinde, </a:t>
            </a:r>
          </a:p>
          <a:p>
            <a:pPr marL="109728" indent="0">
              <a:buNone/>
            </a:pPr>
            <a:r>
              <a:rPr lang="tr-TR" dirty="0"/>
              <a:t>düzeltmeye tabi tutulmuş kıymetlerle ilgili olarak </a:t>
            </a:r>
            <a:r>
              <a:rPr lang="tr-TR" b="1" dirty="0">
                <a:solidFill>
                  <a:schemeClr val="accent2"/>
                </a:solidFill>
              </a:rPr>
              <a:t>geçmişe yönelik tarhiyat yapılmayacağı gibi ceza ve faiz de uygulanmayacaktır</a:t>
            </a:r>
            <a:r>
              <a:rPr lang="tr-TR" dirty="0"/>
              <a:t>.</a:t>
            </a:r>
          </a:p>
        </p:txBody>
      </p:sp>
      <p:sp>
        <p:nvSpPr>
          <p:cNvPr id="3" name="Unvan 2"/>
          <p:cNvSpPr>
            <a:spLocks noGrp="1"/>
          </p:cNvSpPr>
          <p:nvPr>
            <p:ph type="title"/>
          </p:nvPr>
        </p:nvSpPr>
        <p:spPr>
          <a:xfrm>
            <a:off x="434697" y="338328"/>
            <a:ext cx="8229600" cy="1143000"/>
          </a:xfrm>
        </p:spPr>
        <p:txBody>
          <a:bodyPr>
            <a:noAutofit/>
          </a:bodyPr>
          <a:lstStyle/>
          <a:p>
            <a:r>
              <a:rPr lang="tr-TR" sz="3000" dirty="0"/>
              <a:t>Fatura düzenlenmek suretiyle bu bölümde açıklandığı şekilde hasılatı kayıtlara intikal ettirilen</a:t>
            </a:r>
          </a:p>
        </p:txBody>
      </p:sp>
    </p:spTree>
    <p:extLst>
      <p:ext uri="{BB962C8B-B14F-4D97-AF65-F5344CB8AC3E}">
        <p14:creationId xmlns:p14="http://schemas.microsoft.com/office/powerpoint/2010/main" val="195491535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980728"/>
            <a:ext cx="8229600" cy="5026563"/>
          </a:xfrm>
        </p:spPr>
        <p:txBody>
          <a:bodyPr>
            <a:normAutofit fontScale="85000" lnSpcReduction="10000"/>
          </a:bodyPr>
          <a:lstStyle/>
          <a:p>
            <a:pPr marL="109728" indent="0">
              <a:buNone/>
            </a:pPr>
            <a:r>
              <a:rPr lang="tr-TR" dirty="0"/>
              <a:t>1- Bu varlıklara düzenlenen </a:t>
            </a:r>
            <a:r>
              <a:rPr lang="tr-TR" dirty="0">
                <a:solidFill>
                  <a:schemeClr val="accent2"/>
                </a:solidFill>
              </a:rPr>
              <a:t>fatura bedeli muhasebe kaidelerine uygun olarak kayıtlara intikal </a:t>
            </a:r>
            <a:r>
              <a:rPr lang="tr-TR" dirty="0"/>
              <a:t>ettirilecektir.</a:t>
            </a:r>
          </a:p>
          <a:p>
            <a:pPr marL="109728" indent="0">
              <a:buNone/>
            </a:pPr>
            <a:r>
              <a:rPr lang="tr-TR" dirty="0"/>
              <a:t>2- Düzenlenecek fatura nedeniyle kullanılacak </a:t>
            </a:r>
            <a:r>
              <a:rPr lang="tr-TR" dirty="0">
                <a:solidFill>
                  <a:schemeClr val="accent2"/>
                </a:solidFill>
              </a:rPr>
              <a:t>borçlu hesap uygulamayı yapan mükellefçe gerçeğe uygun olarak tespit</a:t>
            </a:r>
            <a:r>
              <a:rPr lang="tr-TR" dirty="0"/>
              <a:t> edilecektir.</a:t>
            </a:r>
          </a:p>
          <a:p>
            <a:pPr marL="109728" indent="0">
              <a:buNone/>
            </a:pPr>
            <a:r>
              <a:rPr lang="tr-TR" dirty="0"/>
              <a:t>3- Gerçek durum ile kayıtlar arasındaki farklılık, faturasız satışlardan kaynaklanmakta olup faturasız </a:t>
            </a:r>
            <a:r>
              <a:rPr lang="tr-TR" dirty="0">
                <a:solidFill>
                  <a:schemeClr val="accent2"/>
                </a:solidFill>
              </a:rPr>
              <a:t>satılan kıymetlerin karşılığında işletme kalemlerinden birinde artış olması</a:t>
            </a:r>
            <a:r>
              <a:rPr lang="tr-TR" dirty="0"/>
              <a:t> gerekmektedir.</a:t>
            </a:r>
          </a:p>
          <a:p>
            <a:pPr marL="109728" indent="0">
              <a:buNone/>
            </a:pPr>
            <a:r>
              <a:rPr lang="tr-TR" dirty="0"/>
              <a:t>4- Aktif hesaplarda meydana gelen </a:t>
            </a:r>
            <a:r>
              <a:rPr lang="tr-TR" dirty="0">
                <a:solidFill>
                  <a:schemeClr val="accent2"/>
                </a:solidFill>
              </a:rPr>
              <a:t>artışın herhangi bir şekilde tespit edilememesi hâlinde “689 Diğer Olağan Dışı Gider ve Zararlar</a:t>
            </a:r>
            <a:r>
              <a:rPr lang="tr-TR" dirty="0"/>
              <a:t>” (Gelir veya kurumlar vergisi beyannamesinin düzenlenmesi sırasında KKEG olarak dikkate alınacaktır.) </a:t>
            </a:r>
            <a:r>
              <a:rPr lang="tr-TR" dirty="0">
                <a:solidFill>
                  <a:schemeClr val="accent2"/>
                </a:solidFill>
              </a:rPr>
              <a:t>hesabına borç kaydı </a:t>
            </a:r>
            <a:r>
              <a:rPr lang="tr-TR" dirty="0"/>
              <a:t>yapılacaktır.</a:t>
            </a:r>
          </a:p>
        </p:txBody>
      </p:sp>
      <p:sp>
        <p:nvSpPr>
          <p:cNvPr id="3" name="Unvan 2"/>
          <p:cNvSpPr>
            <a:spLocks noGrp="1"/>
          </p:cNvSpPr>
          <p:nvPr>
            <p:ph type="title"/>
          </p:nvPr>
        </p:nvSpPr>
        <p:spPr>
          <a:xfrm>
            <a:off x="457200" y="274638"/>
            <a:ext cx="8229600" cy="706090"/>
          </a:xfrm>
        </p:spPr>
        <p:txBody>
          <a:bodyPr>
            <a:normAutofit/>
          </a:bodyPr>
          <a:lstStyle/>
          <a:p>
            <a:r>
              <a:rPr lang="sv-SE" sz="2500" dirty="0"/>
              <a:t>a) Bilanço Esasına Göre Defter Tutan Mükellefler</a:t>
            </a:r>
            <a:endParaRPr lang="tr-TR" sz="2500" dirty="0"/>
          </a:p>
        </p:txBody>
      </p:sp>
    </p:spTree>
    <p:extLst>
      <p:ext uri="{BB962C8B-B14F-4D97-AF65-F5344CB8AC3E}">
        <p14:creationId xmlns:p14="http://schemas.microsoft.com/office/powerpoint/2010/main" val="40071509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564904"/>
            <a:ext cx="8229600" cy="3442387"/>
          </a:xfrm>
        </p:spPr>
        <p:txBody>
          <a:bodyPr>
            <a:normAutofit fontScale="47500" lnSpcReduction="20000"/>
          </a:bodyPr>
          <a:lstStyle/>
          <a:p>
            <a:r>
              <a:rPr lang="tr-TR" dirty="0"/>
              <a:t>________________________________ / ____________________________</a:t>
            </a:r>
          </a:p>
          <a:p>
            <a:r>
              <a:rPr lang="tr-TR" dirty="0"/>
              <a:t> 689 DİĞER OLAĞANDIŞI GİD. VE ZAR.   541.620 TL </a:t>
            </a:r>
          </a:p>
          <a:p>
            <a:r>
              <a:rPr lang="tr-TR" dirty="0"/>
              <a:t>(Kanunen Kabul Edilmeyen Gider) </a:t>
            </a:r>
          </a:p>
          <a:p>
            <a:r>
              <a:rPr lang="tr-TR" dirty="0"/>
              <a:t>                   600 YURTİÇİ SATIŞLAR                          459.000 TL </a:t>
            </a:r>
          </a:p>
          <a:p>
            <a:r>
              <a:rPr lang="tr-TR" dirty="0"/>
              <a:t>                     (7440 sayılı Kanunun 6/2 maddesi) </a:t>
            </a:r>
          </a:p>
          <a:p>
            <a:r>
              <a:rPr lang="tr-TR" dirty="0"/>
              <a:t>                   391 HESAPLANAN KDV                           82.620 TL ________________________________ / _____________________________ </a:t>
            </a:r>
          </a:p>
          <a:p>
            <a:pPr marL="109728" indent="0">
              <a:buNone/>
            </a:pPr>
            <a:endParaRPr lang="tr-TR" dirty="0">
              <a:solidFill>
                <a:schemeClr val="accent2"/>
              </a:solidFill>
            </a:endParaRPr>
          </a:p>
          <a:p>
            <a:pPr marL="109728" indent="0">
              <a:buNone/>
            </a:pPr>
            <a:r>
              <a:rPr lang="tr-TR" dirty="0">
                <a:solidFill>
                  <a:schemeClr val="accent2"/>
                </a:solidFill>
              </a:rPr>
              <a:t>Giderlerin nazım hesaplara (kanunen kabul edilmeyen gider olarak) kaydı: </a:t>
            </a:r>
          </a:p>
          <a:p>
            <a:pPr marL="109728" indent="0">
              <a:buNone/>
            </a:pPr>
            <a:r>
              <a:rPr lang="tr-TR" dirty="0"/>
              <a:t>___________________________ / ________________________________ </a:t>
            </a:r>
          </a:p>
          <a:p>
            <a:pPr marL="109728" indent="0">
              <a:buNone/>
            </a:pPr>
            <a:r>
              <a:rPr lang="tr-TR" dirty="0"/>
              <a:t>950 KANUNEN KABUL EDİLMEYEN GİDERLER   541.620 TL </a:t>
            </a:r>
          </a:p>
          <a:p>
            <a:pPr marL="109728" indent="0">
              <a:buNone/>
            </a:pPr>
            <a:r>
              <a:rPr lang="tr-TR" dirty="0"/>
              <a:t> </a:t>
            </a:r>
          </a:p>
          <a:p>
            <a:pPr marL="109728" indent="0">
              <a:buNone/>
            </a:pPr>
            <a:r>
              <a:rPr lang="tr-TR" dirty="0"/>
              <a:t>               951 KANUNEN KABUL EDİLMEYEN                    541.620 TL   	           GİDERLER ALACAKLI HESABI </a:t>
            </a:r>
          </a:p>
          <a:p>
            <a:pPr marL="109728" indent="0">
              <a:buNone/>
            </a:pPr>
            <a:r>
              <a:rPr lang="tr-TR" dirty="0"/>
              <a:t>___________________________ / ________________________________</a:t>
            </a:r>
          </a:p>
        </p:txBody>
      </p:sp>
      <p:sp>
        <p:nvSpPr>
          <p:cNvPr id="3" name="Unvan 2"/>
          <p:cNvSpPr>
            <a:spLocks noGrp="1"/>
          </p:cNvSpPr>
          <p:nvPr>
            <p:ph type="title"/>
          </p:nvPr>
        </p:nvSpPr>
        <p:spPr>
          <a:xfrm>
            <a:off x="457200" y="332656"/>
            <a:ext cx="8229600" cy="1930226"/>
          </a:xfrm>
        </p:spPr>
        <p:txBody>
          <a:bodyPr>
            <a:noAutofit/>
          </a:bodyPr>
          <a:lstStyle/>
          <a:p>
            <a:r>
              <a:rPr lang="tr-TR" sz="2000" dirty="0">
                <a:solidFill>
                  <a:srgbClr val="FF0000"/>
                </a:solidFill>
              </a:rPr>
              <a:t>Örnek 4- </a:t>
            </a:r>
            <a:r>
              <a:rPr lang="tr-TR" sz="1800" dirty="0"/>
              <a:t>(Y) Limited Şirketi, kayıtlarında yer aldığı hâlde stoklarında mevcut olmayan emtialarını faturalandırarak kayıtlarını fiili duruma uygun hale getirmek 171 istemektedir. Şirketin, ticaretini yaptığı genel oranda KDV’ye tabi olan (A) malının kayıtlarda bulunan ancak stoklarda yer almayan miktarı 5 ton olup kendi kayıtlarına göre bu malın birim maliyeti 85 TL/Kg ve gayrisafi karlılık oranı ise % 8’dir.</a:t>
            </a:r>
          </a:p>
        </p:txBody>
      </p:sp>
    </p:spTree>
    <p:extLst>
      <p:ext uri="{BB962C8B-B14F-4D97-AF65-F5344CB8AC3E}">
        <p14:creationId xmlns:p14="http://schemas.microsoft.com/office/powerpoint/2010/main" val="345890016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780928"/>
            <a:ext cx="8229600" cy="4032448"/>
          </a:xfrm>
        </p:spPr>
        <p:txBody>
          <a:bodyPr>
            <a:normAutofit/>
          </a:bodyPr>
          <a:lstStyle/>
          <a:p>
            <a:r>
              <a:rPr lang="tr-TR" sz="2000" dirty="0"/>
              <a:t>. _________________________ / ____________________________ 121 ALACAK SENETLERİ           541.620 TL </a:t>
            </a:r>
          </a:p>
          <a:p>
            <a:r>
              <a:rPr lang="tr-TR" sz="2000" dirty="0"/>
              <a:t>             600 YURTİÇİ SATIŞLAR                  459.000 TL </a:t>
            </a:r>
          </a:p>
          <a:p>
            <a:r>
              <a:rPr lang="tr-TR" sz="2000" dirty="0"/>
              <a:t>             (7440 sayılı Kanunun 6/2 maddesi) </a:t>
            </a:r>
          </a:p>
          <a:p>
            <a:r>
              <a:rPr lang="tr-TR" sz="2000" dirty="0"/>
              <a:t>              391 HESAPLANAN KDV 82.620 TL ___________________________ / _____________________________</a:t>
            </a:r>
          </a:p>
        </p:txBody>
      </p:sp>
      <p:sp>
        <p:nvSpPr>
          <p:cNvPr id="3" name="Unvan 2"/>
          <p:cNvSpPr>
            <a:spLocks noGrp="1"/>
          </p:cNvSpPr>
          <p:nvPr>
            <p:ph type="title"/>
          </p:nvPr>
        </p:nvSpPr>
        <p:spPr>
          <a:xfrm>
            <a:off x="457200" y="274638"/>
            <a:ext cx="8229600" cy="1858218"/>
          </a:xfrm>
        </p:spPr>
        <p:txBody>
          <a:bodyPr>
            <a:noAutofit/>
          </a:bodyPr>
          <a:lstStyle/>
          <a:p>
            <a:r>
              <a:rPr lang="tr-TR" sz="2000" b="0" dirty="0"/>
              <a:t>Bu kayıtta yer alan 689 numaralı hesap yerine gerçek duruma uygun olması hâlinde diğer hesaplardan; kasa, bankalar, alınan çekler, alıcılar veya alacak senetleri hesaplarından biri kullanılabilecektir. Örneğin, kayıtsız yapılan satış karşılığında alacak senedi alınmış olması hâlinde kayıt aşağıdaki şekilde olacaktır.</a:t>
            </a:r>
          </a:p>
        </p:txBody>
      </p:sp>
    </p:spTree>
    <p:extLst>
      <p:ext uri="{BB962C8B-B14F-4D97-AF65-F5344CB8AC3E}">
        <p14:creationId xmlns:p14="http://schemas.microsoft.com/office/powerpoint/2010/main" val="196845421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772816"/>
            <a:ext cx="8229600" cy="4752528"/>
          </a:xfrm>
        </p:spPr>
        <p:txBody>
          <a:bodyPr>
            <a:normAutofit fontScale="77500" lnSpcReduction="20000"/>
          </a:bodyPr>
          <a:lstStyle/>
          <a:p>
            <a:pPr marL="109728" indent="0">
              <a:buNone/>
            </a:pPr>
            <a:r>
              <a:rPr lang="tr-TR" dirty="0"/>
              <a:t>İlgili demirbaşın rayiç bedeli 120.000 TL olup genel oranda KDV’ye tabidir. </a:t>
            </a:r>
          </a:p>
          <a:p>
            <a:pPr marL="109728" indent="0">
              <a:buNone/>
            </a:pPr>
            <a:r>
              <a:rPr lang="tr-TR" dirty="0"/>
              <a:t>İlgili demirbaş, kayıtlarda 70.000 TL bedeli ile yer almaktadır ve bu tutarın tamamı için amortisman ayrılmıştır. </a:t>
            </a:r>
          </a:p>
          <a:p>
            <a:pPr marL="109728" indent="0">
              <a:buNone/>
            </a:pPr>
            <a:r>
              <a:rPr lang="tr-TR" dirty="0"/>
              <a:t>Ayrıca bu kıymet satışı nedeniyle alacak senedi alınmış olduğu tespit edilmiştir.</a:t>
            </a:r>
          </a:p>
          <a:p>
            <a:pPr marL="109728" indent="0">
              <a:buNone/>
            </a:pPr>
            <a:r>
              <a:rPr lang="tr-TR" sz="2400" dirty="0"/>
              <a:t>_______________________ / ____________________________ </a:t>
            </a:r>
          </a:p>
          <a:p>
            <a:pPr marL="109728" indent="0">
              <a:buNone/>
            </a:pPr>
            <a:r>
              <a:rPr lang="tr-TR" sz="2400" dirty="0"/>
              <a:t>257 BİRİKMİŞ AMORTİSMANLAR    70.000 TL </a:t>
            </a:r>
          </a:p>
          <a:p>
            <a:pPr marL="109728" indent="0">
              <a:buNone/>
            </a:pPr>
            <a:r>
              <a:rPr lang="tr-TR" sz="2400" dirty="0"/>
              <a:t>121 ALACAK SENETLERİ              141.600 TL </a:t>
            </a:r>
          </a:p>
          <a:p>
            <a:pPr marL="109728" indent="0">
              <a:buNone/>
            </a:pPr>
            <a:r>
              <a:rPr lang="tr-TR" sz="2400" dirty="0"/>
              <a:t>              255 DEMİRBAŞLAR                               70.000 TL </a:t>
            </a:r>
          </a:p>
          <a:p>
            <a:pPr marL="109728" indent="0">
              <a:buNone/>
            </a:pPr>
            <a:r>
              <a:rPr lang="tr-TR" sz="2400" dirty="0"/>
              <a:t>              (7440 sayılı Kanunun 6/2 maddesi) </a:t>
            </a:r>
          </a:p>
          <a:p>
            <a:pPr marL="109728" indent="0">
              <a:buNone/>
            </a:pPr>
            <a:r>
              <a:rPr lang="tr-TR" sz="2400" dirty="0"/>
              <a:t>              391 HESAPLANAN KDV                         21.600 TL </a:t>
            </a:r>
          </a:p>
          <a:p>
            <a:pPr marL="109728" indent="0">
              <a:buNone/>
            </a:pPr>
            <a:r>
              <a:rPr lang="tr-TR" sz="2400" dirty="0"/>
              <a:t>              679 DİĞER OLAĞANDIŞI GELİR            120.000 TL VE    		KARLAR </a:t>
            </a:r>
          </a:p>
          <a:p>
            <a:pPr marL="109728" indent="0">
              <a:buNone/>
            </a:pPr>
            <a:r>
              <a:rPr lang="tr-TR" sz="2400" dirty="0"/>
              <a:t>___________________________ / </a:t>
            </a:r>
            <a:r>
              <a:rPr lang="tr-TR" dirty="0"/>
              <a:t>_______________________________</a:t>
            </a:r>
          </a:p>
        </p:txBody>
      </p:sp>
      <p:sp>
        <p:nvSpPr>
          <p:cNvPr id="3" name="Unvan 2"/>
          <p:cNvSpPr>
            <a:spLocks noGrp="1"/>
          </p:cNvSpPr>
          <p:nvPr>
            <p:ph type="title"/>
          </p:nvPr>
        </p:nvSpPr>
        <p:spPr/>
        <p:txBody>
          <a:bodyPr>
            <a:normAutofit/>
          </a:bodyPr>
          <a:lstStyle/>
          <a:p>
            <a:r>
              <a:rPr lang="tr-TR" sz="2000" b="0" dirty="0">
                <a:solidFill>
                  <a:srgbClr val="FF0000"/>
                </a:solidFill>
              </a:rPr>
              <a:t>Örnek 5- </a:t>
            </a:r>
            <a:r>
              <a:rPr lang="tr-TR" sz="2000" b="0" dirty="0"/>
              <a:t>(Z) İşletmesi, kayıtlarında yer aldığı halde işletmede yer almayan demirbaşı, faturalandırarak kayıtlarını fiili duruma uygun hale getirmek istemektedir.</a:t>
            </a:r>
          </a:p>
        </p:txBody>
      </p:sp>
    </p:spTree>
    <p:extLst>
      <p:ext uri="{BB962C8B-B14F-4D97-AF65-F5344CB8AC3E}">
        <p14:creationId xmlns:p14="http://schemas.microsoft.com/office/powerpoint/2010/main" val="195266798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half" idx="1"/>
          </p:nvPr>
        </p:nvSpPr>
        <p:spPr>
          <a:xfrm>
            <a:off x="457200" y="1481329"/>
            <a:ext cx="8229600" cy="1299600"/>
          </a:xfrm>
        </p:spPr>
        <p:txBody>
          <a:bodyPr>
            <a:normAutofit fontScale="92500"/>
          </a:bodyPr>
          <a:lstStyle/>
          <a:p>
            <a:r>
              <a:rPr lang="tr-TR" dirty="0"/>
              <a:t>31 Mayıs 2023 tarihine (bu tarih dâhil) kadar bu Tebliğin (VI/A-4) bölümünde belirtilen beyanname ile beyan edilecektir.  (Ek:18) </a:t>
            </a:r>
          </a:p>
          <a:p>
            <a:endParaRPr lang="tr-TR" dirty="0"/>
          </a:p>
        </p:txBody>
      </p:sp>
      <p:pic>
        <p:nvPicPr>
          <p:cNvPr id="7" name="Resim 6">
            <a:extLst>
              <a:ext uri="{FF2B5EF4-FFF2-40B4-BE49-F238E27FC236}">
                <a16:creationId xmlns:a16="http://schemas.microsoft.com/office/drawing/2014/main" id="{11A82685-405F-E8A2-D3EB-F8ED6AA7A04C}"/>
              </a:ext>
            </a:extLst>
          </p:cNvPr>
          <p:cNvPicPr>
            <a:picLocks noChangeAspect="1"/>
          </p:cNvPicPr>
          <p:nvPr/>
        </p:nvPicPr>
        <p:blipFill>
          <a:blip r:embed="rId2"/>
          <a:stretch>
            <a:fillRect/>
          </a:stretch>
        </p:blipFill>
        <p:spPr>
          <a:xfrm>
            <a:off x="734888" y="3189002"/>
            <a:ext cx="7725544" cy="2187669"/>
          </a:xfrm>
          <a:prstGeom prst="rect">
            <a:avLst/>
          </a:prstGeom>
          <a:noFill/>
        </p:spPr>
      </p:pic>
      <p:sp>
        <p:nvSpPr>
          <p:cNvPr id="3" name="Unvan 2"/>
          <p:cNvSpPr>
            <a:spLocks noGrp="1"/>
          </p:cNvSpPr>
          <p:nvPr>
            <p:ph type="title"/>
          </p:nvPr>
        </p:nvSpPr>
        <p:spPr>
          <a:xfrm>
            <a:off x="457200" y="274638"/>
            <a:ext cx="8229600" cy="1143000"/>
          </a:xfrm>
        </p:spPr>
        <p:txBody>
          <a:bodyPr anchor="ctr">
            <a:normAutofit/>
          </a:bodyPr>
          <a:lstStyle/>
          <a:p>
            <a:r>
              <a:rPr lang="tr-TR" dirty="0">
                <a:solidFill>
                  <a:srgbClr val="FF0000"/>
                </a:solidFill>
              </a:rPr>
              <a:t>BEYAN</a:t>
            </a:r>
          </a:p>
        </p:txBody>
      </p:sp>
    </p:spTree>
    <p:extLst>
      <p:ext uri="{BB962C8B-B14F-4D97-AF65-F5344CB8AC3E}">
        <p14:creationId xmlns:p14="http://schemas.microsoft.com/office/powerpoint/2010/main" val="2764330941"/>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Kayıtlarda yer aldığı hâlde işletmede mevcut olmayan emtia makine, teçhizat ve demirbaşlar nedeniyle düzenlenen faturalar, işletme hesabı esasına göre defter tutan mükelleflerce </a:t>
            </a:r>
            <a:r>
              <a:rPr lang="tr-TR" dirty="0">
                <a:solidFill>
                  <a:schemeClr val="accent2"/>
                </a:solidFill>
              </a:rPr>
              <a:t>yasal defterlerine hasılat olarak kaydedilecektir</a:t>
            </a:r>
            <a:r>
              <a:rPr lang="tr-TR" dirty="0"/>
              <a:t>.</a:t>
            </a:r>
          </a:p>
        </p:txBody>
      </p:sp>
      <p:sp>
        <p:nvSpPr>
          <p:cNvPr id="3" name="Unvan 2"/>
          <p:cNvSpPr>
            <a:spLocks noGrp="1"/>
          </p:cNvSpPr>
          <p:nvPr>
            <p:ph type="title"/>
          </p:nvPr>
        </p:nvSpPr>
        <p:spPr/>
        <p:txBody>
          <a:bodyPr>
            <a:normAutofit fontScale="90000"/>
          </a:bodyPr>
          <a:lstStyle/>
          <a:p>
            <a:r>
              <a:rPr lang="tr-TR" dirty="0"/>
              <a:t>b) İşletme Hesabı Esasına Göre Defter Tutan Mükellefler</a:t>
            </a:r>
          </a:p>
        </p:txBody>
      </p:sp>
    </p:spTree>
    <p:extLst>
      <p:ext uri="{BB962C8B-B14F-4D97-AF65-F5344CB8AC3E}">
        <p14:creationId xmlns:p14="http://schemas.microsoft.com/office/powerpoint/2010/main" val="318458646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109728" indent="0">
              <a:buNone/>
            </a:pPr>
            <a:r>
              <a:rPr lang="tr-TR" dirty="0"/>
              <a:t>- </a:t>
            </a:r>
            <a:r>
              <a:rPr lang="tr-TR" dirty="0" err="1"/>
              <a:t>Bs</a:t>
            </a:r>
            <a:r>
              <a:rPr lang="tr-TR" dirty="0"/>
              <a:t> formu vermek zorunda olan mükelleflerce, </a:t>
            </a:r>
            <a:r>
              <a:rPr lang="tr-TR" dirty="0" err="1"/>
              <a:t>Bs</a:t>
            </a:r>
            <a:r>
              <a:rPr lang="tr-TR" dirty="0"/>
              <a:t> formu ile bildirilmek zorundadır. </a:t>
            </a:r>
          </a:p>
          <a:p>
            <a:pPr>
              <a:buFontTx/>
              <a:buChar char="-"/>
            </a:pPr>
            <a:r>
              <a:rPr lang="tr-TR" dirty="0"/>
              <a:t>Söz konusu bildirim işlemi, </a:t>
            </a:r>
            <a:r>
              <a:rPr lang="tr-TR" dirty="0" err="1"/>
              <a:t>Bs</a:t>
            </a:r>
            <a:r>
              <a:rPr lang="tr-TR" dirty="0"/>
              <a:t> formunun “Soyadı/Adı Unvanı” bölümüne “</a:t>
            </a:r>
            <a:r>
              <a:rPr lang="tr-TR" dirty="0">
                <a:solidFill>
                  <a:schemeClr val="accent2"/>
                </a:solidFill>
              </a:rPr>
              <a:t>Muhtelif Alıcılar (7440 sayılı Kanun Madde 6/2</a:t>
            </a:r>
            <a:r>
              <a:rPr lang="tr-TR" dirty="0"/>
              <a:t>)”, </a:t>
            </a:r>
          </a:p>
          <a:p>
            <a:pPr>
              <a:buFontTx/>
              <a:buChar char="-"/>
            </a:pPr>
            <a:r>
              <a:rPr lang="tr-TR" dirty="0"/>
              <a:t>“Vergi Kimlik Numarası” bölümüne (</a:t>
            </a:r>
            <a:r>
              <a:rPr lang="tr-TR" dirty="0">
                <a:solidFill>
                  <a:schemeClr val="accent2"/>
                </a:solidFill>
              </a:rPr>
              <a:t>4444 444 444</a:t>
            </a:r>
            <a:r>
              <a:rPr lang="tr-TR" dirty="0"/>
              <a:t>) yazılmak suretiyle yapılacaktır.</a:t>
            </a:r>
          </a:p>
        </p:txBody>
      </p:sp>
      <p:sp>
        <p:nvSpPr>
          <p:cNvPr id="3" name="Unvan 2"/>
          <p:cNvSpPr>
            <a:spLocks noGrp="1"/>
          </p:cNvSpPr>
          <p:nvPr>
            <p:ph type="title"/>
          </p:nvPr>
        </p:nvSpPr>
        <p:spPr/>
        <p:txBody>
          <a:bodyPr>
            <a:normAutofit/>
          </a:bodyPr>
          <a:lstStyle/>
          <a:p>
            <a:r>
              <a:rPr lang="tr-TR" sz="2000" dirty="0"/>
              <a:t>5- Kayıtlarda Yer Aldığı Hâlde İşletmede Mevcut Olmayan Emtia, Makine, Teçhizat ve Demirbaşların </a:t>
            </a:r>
            <a:r>
              <a:rPr lang="tr-TR" sz="2000" dirty="0" err="1"/>
              <a:t>Bs</a:t>
            </a:r>
            <a:r>
              <a:rPr lang="tr-TR" sz="2000" dirty="0"/>
              <a:t> Formu Karşısındaki Durumu</a:t>
            </a:r>
          </a:p>
        </p:txBody>
      </p:sp>
    </p:spTree>
    <p:extLst>
      <p:ext uri="{BB962C8B-B14F-4D97-AF65-F5344CB8AC3E}">
        <p14:creationId xmlns:p14="http://schemas.microsoft.com/office/powerpoint/2010/main" val="1514163743"/>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3225" y="1916832"/>
            <a:ext cx="8229600" cy="4026769"/>
          </a:xfrm>
        </p:spPr>
        <p:txBody>
          <a:bodyPr>
            <a:normAutofit fontScale="70000" lnSpcReduction="20000"/>
          </a:bodyPr>
          <a:lstStyle/>
          <a:p>
            <a:pPr marL="109728" indent="0">
              <a:buNone/>
            </a:pPr>
            <a:r>
              <a:rPr lang="tr-TR" dirty="0"/>
              <a:t>Kanun, </a:t>
            </a:r>
            <a:r>
              <a:rPr lang="tr-TR" dirty="0">
                <a:solidFill>
                  <a:schemeClr val="accent2"/>
                </a:solidFill>
              </a:rPr>
              <a:t>bilanço esasına göre defter tutan </a:t>
            </a:r>
            <a:r>
              <a:rPr lang="tr-TR" u="sng" dirty="0">
                <a:solidFill>
                  <a:schemeClr val="accent2"/>
                </a:solidFill>
              </a:rPr>
              <a:t>kurumlar vergisi mükelleflerine</a:t>
            </a:r>
            <a:r>
              <a:rPr lang="tr-TR" dirty="0">
                <a:solidFill>
                  <a:schemeClr val="accent2"/>
                </a:solidFill>
              </a:rPr>
              <a:t>;</a:t>
            </a:r>
          </a:p>
          <a:p>
            <a:pPr marL="109728" indent="0">
              <a:buNone/>
            </a:pPr>
            <a:r>
              <a:rPr lang="tr-TR" dirty="0"/>
              <a:t>1- 31/12/2022 tarihi itibarıyla düzenlenen bilançolarında görülmekle birlikte,</a:t>
            </a:r>
          </a:p>
          <a:p>
            <a:pPr marL="109728" indent="0">
              <a:buNone/>
            </a:pPr>
            <a:r>
              <a:rPr lang="tr-TR" dirty="0"/>
              <a:t>2-  işletmelerinde bulunmayan kasa mevcutları </a:t>
            </a:r>
          </a:p>
          <a:p>
            <a:pPr marL="109728" indent="0">
              <a:buNone/>
            </a:pPr>
            <a:r>
              <a:rPr lang="tr-TR" dirty="0"/>
              <a:t>3- ve işletmenin esas faaliyet konusu dışındaki işlemleri dolayısıyla (ödünç verme ve benzer nedenlerle ortaya çıkan) ortaklarından alacaklı bulunduğu tutarlar</a:t>
            </a:r>
          </a:p>
          <a:p>
            <a:pPr marL="109728" indent="0">
              <a:buNone/>
            </a:pPr>
            <a:r>
              <a:rPr lang="tr-TR" dirty="0"/>
              <a:t>4- ile ortaklara borçlu bulunduğu tutarlar arasındaki net alacak tutarları ile bunlarla ilgili diğer hesaplarda yer alan işlemlerini,</a:t>
            </a:r>
          </a:p>
          <a:p>
            <a:pPr marL="109728" indent="0">
              <a:buNone/>
            </a:pPr>
            <a:r>
              <a:rPr lang="tr-TR" dirty="0"/>
              <a:t>5- 31 Mayıs 2023 tarihine kadar (bu tarih dâhil) vergi dairelerine beyan etmek suretiyle </a:t>
            </a:r>
          </a:p>
          <a:p>
            <a:pPr marL="109728" indent="0">
              <a:buNone/>
            </a:pPr>
            <a:r>
              <a:rPr lang="tr-TR" dirty="0"/>
              <a:t>kayıtlarını düzeltmeleri ve böylece kayıtlarını fiili duruma uygun hale getirmeleri imkanı verilmiştir. </a:t>
            </a:r>
          </a:p>
          <a:p>
            <a:pPr marL="109728" indent="0">
              <a:buNone/>
            </a:pPr>
            <a:endParaRPr lang="tr-TR" dirty="0"/>
          </a:p>
        </p:txBody>
      </p:sp>
      <p:sp>
        <p:nvSpPr>
          <p:cNvPr id="3" name="Unvan 2"/>
          <p:cNvSpPr>
            <a:spLocks noGrp="1"/>
          </p:cNvSpPr>
          <p:nvPr>
            <p:ph type="title"/>
          </p:nvPr>
        </p:nvSpPr>
        <p:spPr>
          <a:xfrm>
            <a:off x="457200" y="274638"/>
            <a:ext cx="8229600" cy="1354162"/>
          </a:xfrm>
        </p:spPr>
        <p:txBody>
          <a:bodyPr>
            <a:noAutofit/>
          </a:bodyPr>
          <a:lstStyle/>
          <a:p>
            <a:pPr algn="just"/>
            <a:r>
              <a:rPr lang="tr-TR" sz="2400" dirty="0">
                <a:solidFill>
                  <a:srgbClr val="FF0000"/>
                </a:solidFill>
              </a:rPr>
              <a:t>C- KAYITLARDA YER ALDIĞI HÂLDE İŞLETMEDE MEVCUT OLMAYAN KASA MEVCUDU VE ORTAKLARDAN ALACAKLARIN BEYANI</a:t>
            </a:r>
          </a:p>
        </p:txBody>
      </p:sp>
    </p:spTree>
    <p:extLst>
      <p:ext uri="{BB962C8B-B14F-4D97-AF65-F5344CB8AC3E}">
        <p14:creationId xmlns:p14="http://schemas.microsoft.com/office/powerpoint/2010/main" val="146946310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052736"/>
            <a:ext cx="8229600" cy="4954555"/>
          </a:xfrm>
        </p:spPr>
        <p:txBody>
          <a:bodyPr>
            <a:normAutofit fontScale="77500" lnSpcReduction="20000"/>
          </a:bodyPr>
          <a:lstStyle/>
          <a:p>
            <a:pPr marL="109728" indent="0">
              <a:buNone/>
            </a:pPr>
            <a:r>
              <a:rPr lang="tr-TR" dirty="0"/>
              <a:t>1- Düzeltme uygulamasında, kasa mevcutları ile ortaklardan net alacak tutarlarıyla ilgili olmakla beraber </a:t>
            </a:r>
            <a:r>
              <a:rPr lang="tr-TR" dirty="0">
                <a:solidFill>
                  <a:schemeClr val="accent2"/>
                </a:solidFill>
              </a:rPr>
              <a:t>başka hesaplarda takip edilen tutarların da dikkate alınması mümkündür</a:t>
            </a:r>
            <a:r>
              <a:rPr lang="tr-TR" dirty="0"/>
              <a:t>.</a:t>
            </a:r>
          </a:p>
          <a:p>
            <a:pPr marL="109728" indent="0">
              <a:buNone/>
            </a:pPr>
            <a:r>
              <a:rPr lang="tr-TR" dirty="0"/>
              <a:t>2- Kanun uyarınca verilmesi gereken ve elektronik ortamda gönderilebilen beyannamenin, kurumlar vergisi beyannamelerini elektronik ortamda göndermek zorunda olan mükellefler tarafından 340 ve 346 Sıra No.lu Vergi Usul Kanunu Genel Tebliğlerinde belirtilen usul ve esaslar doğrultusunda </a:t>
            </a:r>
            <a:r>
              <a:rPr lang="tr-TR" dirty="0">
                <a:solidFill>
                  <a:schemeClr val="accent2"/>
                </a:solidFill>
              </a:rPr>
              <a:t>elektronik ortamda gönderilmesi zorunludur. </a:t>
            </a:r>
          </a:p>
          <a:p>
            <a:pPr marL="109728" indent="0">
              <a:buNone/>
            </a:pPr>
            <a:r>
              <a:rPr lang="tr-TR" dirty="0"/>
              <a:t>3</a:t>
            </a:r>
            <a:r>
              <a:rPr lang="tr-TR" dirty="0">
                <a:solidFill>
                  <a:schemeClr val="accent2"/>
                </a:solidFill>
              </a:rPr>
              <a:t>- </a:t>
            </a:r>
            <a:r>
              <a:rPr lang="tr-TR" dirty="0"/>
              <a:t>Elektronik ortamda beyanname ve bildirim verme </a:t>
            </a:r>
            <a:r>
              <a:rPr lang="tr-TR" u="sng" dirty="0"/>
              <a:t>zorunluluğu bulunmayanlarca</a:t>
            </a:r>
            <a:r>
              <a:rPr lang="tr-TR" dirty="0"/>
              <a:t>, söz konusu beyan kurumlar vergisi mükellefiyeti yönünden </a:t>
            </a:r>
            <a:r>
              <a:rPr lang="tr-TR" dirty="0">
                <a:solidFill>
                  <a:srgbClr val="FF0000"/>
                </a:solidFill>
              </a:rPr>
              <a:t>bağlı olunan vergi dairelerine kağıt ortamında </a:t>
            </a:r>
            <a:r>
              <a:rPr lang="tr-TR" dirty="0"/>
              <a:t>yapılabilecektir.</a:t>
            </a:r>
          </a:p>
          <a:p>
            <a:pPr marL="109728" indent="0">
              <a:buNone/>
            </a:pPr>
            <a:r>
              <a:rPr lang="tr-TR" dirty="0">
                <a:solidFill>
                  <a:schemeClr val="accent2"/>
                </a:solidFill>
              </a:rPr>
              <a:t>4- </a:t>
            </a:r>
            <a:r>
              <a:rPr lang="tr-TR" dirty="0"/>
              <a:t>Özel hesap dönemi kullanan mükellefler ise 2022 yılı içerisinde sona eren hesap dönemlerine ilişkin olarak düzenleyecekleri bilançolarını esas alacaklardır. </a:t>
            </a:r>
            <a:endParaRPr lang="tr-TR" dirty="0">
              <a:solidFill>
                <a:schemeClr val="accent2"/>
              </a:solidFill>
            </a:endParaRPr>
          </a:p>
        </p:txBody>
      </p:sp>
      <p:sp>
        <p:nvSpPr>
          <p:cNvPr id="3" name="Unvan 2"/>
          <p:cNvSpPr>
            <a:spLocks noGrp="1"/>
          </p:cNvSpPr>
          <p:nvPr>
            <p:ph type="title"/>
          </p:nvPr>
        </p:nvSpPr>
        <p:spPr>
          <a:xfrm>
            <a:off x="457200" y="274638"/>
            <a:ext cx="8229600" cy="562074"/>
          </a:xfrm>
        </p:spPr>
        <p:txBody>
          <a:bodyPr>
            <a:normAutofit fontScale="90000"/>
          </a:bodyPr>
          <a:lstStyle/>
          <a:p>
            <a:r>
              <a:rPr lang="tr-TR" dirty="0"/>
              <a:t>Devamı…</a:t>
            </a:r>
          </a:p>
        </p:txBody>
      </p:sp>
    </p:spTree>
    <p:extLst>
      <p:ext uri="{BB962C8B-B14F-4D97-AF65-F5344CB8AC3E}">
        <p14:creationId xmlns:p14="http://schemas.microsoft.com/office/powerpoint/2010/main" val="189017899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60648"/>
            <a:ext cx="8229600" cy="5746643"/>
          </a:xfrm>
        </p:spPr>
        <p:txBody>
          <a:bodyPr>
            <a:normAutofit lnSpcReduction="10000"/>
          </a:bodyPr>
          <a:lstStyle/>
          <a:p>
            <a:pPr marL="109728" indent="0">
              <a:buNone/>
            </a:pPr>
            <a:r>
              <a:rPr lang="tr-TR" dirty="0"/>
              <a:t>İşletmenin esas faaliyet konusu dışındaki işlemleri dolayısıyla (ödünç verme ve benzer nedenlerle ortaya çıkan) ortaklarından alacaklı bulunduğu tutarlar ile </a:t>
            </a:r>
          </a:p>
          <a:p>
            <a:pPr marL="109728" indent="0">
              <a:buNone/>
            </a:pPr>
            <a:r>
              <a:rPr lang="tr-TR" dirty="0"/>
              <a:t>ortaklara borçlu bulunduğu tutarlar arasındaki net alacak tutarlarının belirlenmesinde, </a:t>
            </a:r>
          </a:p>
          <a:p>
            <a:pPr marL="109728" indent="0">
              <a:buNone/>
            </a:pPr>
            <a:r>
              <a:rPr lang="tr-TR" dirty="0"/>
              <a:t>başka hesaplarda takip edilen tutarlar da dikkate alınarak tek düzen hesap planında yer alan </a:t>
            </a:r>
          </a:p>
          <a:p>
            <a:pPr marL="109728" indent="0">
              <a:buNone/>
            </a:pPr>
            <a:r>
              <a:rPr lang="tr-TR" dirty="0"/>
              <a:t>      +  131. Ortaklardan Alacaklar</a:t>
            </a:r>
          </a:p>
          <a:p>
            <a:pPr marL="109728" indent="0">
              <a:buNone/>
            </a:pPr>
            <a:r>
              <a:rPr lang="tr-TR" dirty="0"/>
              <a:t>      +  231. Ortaklardan Alacaklar </a:t>
            </a:r>
          </a:p>
          <a:p>
            <a:pPr marL="109728" indent="0">
              <a:buNone/>
            </a:pPr>
            <a:r>
              <a:rPr lang="tr-TR" dirty="0"/>
              <a:t>       -  331. Ortaklara Borçlar </a:t>
            </a:r>
          </a:p>
          <a:p>
            <a:pPr marL="109728" indent="0">
              <a:buNone/>
            </a:pPr>
            <a:r>
              <a:rPr lang="tr-TR" dirty="0"/>
              <a:t>       - 431. Ortaklara Borçlar </a:t>
            </a:r>
            <a:endParaRPr lang="tr-TR" u="sng" dirty="0"/>
          </a:p>
          <a:p>
            <a:pPr marL="109728" indent="0">
              <a:buNone/>
            </a:pPr>
            <a:r>
              <a:rPr lang="tr-TR" u="sng" dirty="0"/>
              <a:t>       = </a:t>
            </a:r>
            <a:r>
              <a:rPr lang="tr-TR" u="sng" dirty="0">
                <a:solidFill>
                  <a:srgbClr val="FF0000"/>
                </a:solidFill>
              </a:rPr>
              <a:t>net tutar      </a:t>
            </a:r>
            <a:r>
              <a:rPr lang="tr-TR" u="sng" dirty="0"/>
              <a:t>esas alınacaktır.</a:t>
            </a:r>
          </a:p>
        </p:txBody>
      </p:sp>
    </p:spTree>
    <p:extLst>
      <p:ext uri="{BB962C8B-B14F-4D97-AF65-F5344CB8AC3E}">
        <p14:creationId xmlns:p14="http://schemas.microsoft.com/office/powerpoint/2010/main" val="3102417652"/>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340768"/>
            <a:ext cx="8229600" cy="4666523"/>
          </a:xfrm>
        </p:spPr>
        <p:txBody>
          <a:bodyPr>
            <a:normAutofit/>
          </a:bodyPr>
          <a:lstStyle/>
          <a:p>
            <a:pPr>
              <a:buFont typeface="Arial" panose="020B0604020202020204" pitchFamily="34" charset="0"/>
              <a:buChar char="•"/>
            </a:pPr>
            <a:r>
              <a:rPr lang="tr-TR" dirty="0"/>
              <a:t>Beyan edilen tutarlar üzerinden %3 oranında vergi hesaplayacak ve</a:t>
            </a:r>
          </a:p>
          <a:p>
            <a:pPr>
              <a:buFont typeface="Arial" panose="020B0604020202020204" pitchFamily="34" charset="0"/>
              <a:buChar char="•"/>
            </a:pPr>
            <a:r>
              <a:rPr lang="tr-TR" dirty="0"/>
              <a:t>hesaplanan vergiyi beyanname verme süresi içinde ödeyeceklerdir. </a:t>
            </a:r>
          </a:p>
          <a:p>
            <a:pPr>
              <a:buFont typeface="Arial" panose="020B0604020202020204" pitchFamily="34" charset="0"/>
              <a:buChar char="•"/>
            </a:pPr>
            <a:r>
              <a:rPr lang="tr-TR" dirty="0"/>
              <a:t>Bu süre içerisinde ödenmeyen bu vergiler 6183 sayılı Kanun hükümlerine göre gecikme zammıyla birlikte takip edilecektir. </a:t>
            </a:r>
          </a:p>
          <a:p>
            <a:pPr>
              <a:buFont typeface="Arial" panose="020B0604020202020204" pitchFamily="34" charset="0"/>
              <a:buChar char="•"/>
            </a:pPr>
            <a:r>
              <a:rPr lang="tr-TR" dirty="0"/>
              <a:t>Söz konusu tutarların beyanı üzerine, defter kayıtları düzeltilecektir.</a:t>
            </a:r>
          </a:p>
        </p:txBody>
      </p:sp>
      <p:sp>
        <p:nvSpPr>
          <p:cNvPr id="3" name="Unvan 2"/>
          <p:cNvSpPr>
            <a:spLocks noGrp="1"/>
          </p:cNvSpPr>
          <p:nvPr>
            <p:ph type="title"/>
          </p:nvPr>
        </p:nvSpPr>
        <p:spPr>
          <a:xfrm>
            <a:off x="457200" y="274638"/>
            <a:ext cx="8229600" cy="706090"/>
          </a:xfrm>
        </p:spPr>
        <p:txBody>
          <a:bodyPr>
            <a:normAutofit/>
          </a:bodyPr>
          <a:lstStyle/>
          <a:p>
            <a:r>
              <a:rPr lang="tr-TR" sz="2500" dirty="0">
                <a:solidFill>
                  <a:srgbClr val="FF0000"/>
                </a:solidFill>
              </a:rPr>
              <a:t>Vergisel Yükümlülükler ve Muhasebe Kayıtları</a:t>
            </a:r>
          </a:p>
        </p:txBody>
      </p:sp>
    </p:spTree>
    <p:extLst>
      <p:ext uri="{BB962C8B-B14F-4D97-AF65-F5344CB8AC3E}">
        <p14:creationId xmlns:p14="http://schemas.microsoft.com/office/powerpoint/2010/main" val="23394050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916832"/>
            <a:ext cx="8229600" cy="4090459"/>
          </a:xfrm>
        </p:spPr>
        <p:txBody>
          <a:bodyPr>
            <a:normAutofit/>
          </a:bodyPr>
          <a:lstStyle/>
          <a:p>
            <a:pPr marL="109728" indent="0" algn="just">
              <a:buNone/>
            </a:pPr>
            <a:r>
              <a:rPr lang="tr-TR" sz="2800" b="0" dirty="0"/>
              <a:t>Örnek 6- (A) A.Ş.’</a:t>
            </a:r>
            <a:r>
              <a:rPr lang="tr-TR" sz="2800" b="0" dirty="0" err="1"/>
              <a:t>nin</a:t>
            </a:r>
            <a:r>
              <a:rPr lang="tr-TR" sz="2800" b="0" dirty="0"/>
              <a:t> 31/12/2022 tarihi itibarıyla düzenlenen bilançosunda kasa hesabında 1.200.000 TL görülmekle birlikte fiilen kasada bulunmayan tutar 1.160.000 TL’dir. Şirketin dönem içindeki faaliyetleri sonucunda, beyan tarihi olan 27/4/2023 tarihi itibarıyla kasa hesabının mevcudu 1.600.000 TL olarak görülmektedir.</a:t>
            </a:r>
            <a:endParaRPr lang="tr-TR" dirty="0"/>
          </a:p>
        </p:txBody>
      </p:sp>
      <p:sp>
        <p:nvSpPr>
          <p:cNvPr id="3" name="Unvan 2"/>
          <p:cNvSpPr>
            <a:spLocks noGrp="1"/>
          </p:cNvSpPr>
          <p:nvPr>
            <p:ph type="title"/>
          </p:nvPr>
        </p:nvSpPr>
        <p:spPr>
          <a:xfrm>
            <a:off x="457200" y="274638"/>
            <a:ext cx="8229600" cy="1354162"/>
          </a:xfrm>
        </p:spPr>
        <p:txBody>
          <a:bodyPr>
            <a:noAutofit/>
          </a:bodyPr>
          <a:lstStyle/>
          <a:p>
            <a:r>
              <a:rPr lang="tr-TR" sz="2800" dirty="0">
                <a:solidFill>
                  <a:srgbClr val="FF0000"/>
                </a:solidFill>
              </a:rPr>
              <a:t>KASA MEVCUDU VE ORTAKLARDAN ALACAKLAR DÜZELTMSİNE İLİŞKİN ÖRNEKLER</a:t>
            </a:r>
          </a:p>
        </p:txBody>
      </p:sp>
    </p:spTree>
    <p:extLst>
      <p:ext uri="{BB962C8B-B14F-4D97-AF65-F5344CB8AC3E}">
        <p14:creationId xmlns:p14="http://schemas.microsoft.com/office/powerpoint/2010/main" val="128696061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6F9788B-ABF5-9989-F73C-B1E700B8E76E}"/>
              </a:ext>
            </a:extLst>
          </p:cNvPr>
          <p:cNvSpPr>
            <a:spLocks noGrp="1"/>
          </p:cNvSpPr>
          <p:nvPr>
            <p:ph idx="1"/>
          </p:nvPr>
        </p:nvSpPr>
        <p:spPr>
          <a:xfrm>
            <a:off x="457200" y="1340768"/>
            <a:ext cx="8229600" cy="5040560"/>
          </a:xfrm>
        </p:spPr>
        <p:txBody>
          <a:bodyPr>
            <a:normAutofit fontScale="92500" lnSpcReduction="10000"/>
          </a:bodyPr>
          <a:lstStyle/>
          <a:p>
            <a:pPr marL="109728" indent="0" algn="just">
              <a:buNone/>
            </a:pPr>
            <a:r>
              <a:rPr lang="tr-TR" dirty="0"/>
              <a:t>Anılan mükellef, her ne kadar beyan tarihi itibarıyla kasa mevcudu 1.600.000 TL olsa da, 31/12/2022 tarihli bilançosunu baz almak suretiyle bu tarih itibarıyla var olan kasa mevcudu içinde fiilen kasada bulunmayan tutarları esas alacak, </a:t>
            </a:r>
          </a:p>
          <a:p>
            <a:pPr marL="109728" indent="0" algn="just">
              <a:buNone/>
            </a:pPr>
            <a:r>
              <a:rPr lang="tr-TR" dirty="0"/>
              <a:t>bu tutarın 1.160.000 TL olması nedeniyle, bu tutarı beyan edecek ve </a:t>
            </a:r>
          </a:p>
          <a:p>
            <a:pPr marL="109728" indent="0" algn="just">
              <a:buNone/>
            </a:pPr>
            <a:r>
              <a:rPr lang="tr-TR" dirty="0"/>
              <a:t>beyan edilen tutar üzerinden hesaplanan vergiyi beyanname verme süresi sonuna (31/5/2023 tarihine) kadar ödeyecektir.</a:t>
            </a:r>
          </a:p>
          <a:p>
            <a:pPr marL="109728" indent="0" algn="just">
              <a:buNone/>
            </a:pPr>
            <a:endParaRPr lang="tr-TR" dirty="0"/>
          </a:p>
          <a:p>
            <a:pPr marL="109728" indent="0" algn="just">
              <a:buNone/>
            </a:pPr>
            <a:r>
              <a:rPr lang="es-ES" dirty="0"/>
              <a:t>Beyan tutarı : ...................</a:t>
            </a:r>
            <a:r>
              <a:rPr lang="tr-TR" dirty="0"/>
              <a:t>...........</a:t>
            </a:r>
            <a:r>
              <a:rPr lang="es-ES" dirty="0"/>
              <a:t>. 1.160.000 TL </a:t>
            </a:r>
            <a:endParaRPr lang="tr-TR" dirty="0"/>
          </a:p>
          <a:p>
            <a:pPr marL="109728" indent="0" algn="just">
              <a:buNone/>
            </a:pPr>
            <a:r>
              <a:rPr lang="es-ES" dirty="0"/>
              <a:t>Hesaplanan vergi: (1.160.000 x %3=)  34.800 TL</a:t>
            </a:r>
            <a:endParaRPr lang="tr-TR" dirty="0"/>
          </a:p>
          <a:p>
            <a:endParaRPr lang="tr-TR" dirty="0"/>
          </a:p>
        </p:txBody>
      </p:sp>
      <p:sp>
        <p:nvSpPr>
          <p:cNvPr id="3" name="Başlık 2">
            <a:extLst>
              <a:ext uri="{FF2B5EF4-FFF2-40B4-BE49-F238E27FC236}">
                <a16:creationId xmlns:a16="http://schemas.microsoft.com/office/drawing/2014/main" id="{DD7A9879-8962-A3D7-A50C-CB6888C16EA2}"/>
              </a:ext>
            </a:extLst>
          </p:cNvPr>
          <p:cNvSpPr>
            <a:spLocks noGrp="1"/>
          </p:cNvSpPr>
          <p:nvPr>
            <p:ph type="title"/>
          </p:nvPr>
        </p:nvSpPr>
        <p:spPr/>
        <p:txBody>
          <a:bodyPr>
            <a:normAutofit/>
          </a:bodyPr>
          <a:lstStyle/>
          <a:p>
            <a:r>
              <a:rPr lang="tr-TR" sz="2800" dirty="0">
                <a:solidFill>
                  <a:srgbClr val="FF0000"/>
                </a:solidFill>
              </a:rPr>
              <a:t>KASA MEVCUDU VE ORTAKLARDAN ALACAKLAR DÜZELTMSİNE İLİŞKİN ÖRNEKLER</a:t>
            </a:r>
            <a:endParaRPr lang="tr-TR" sz="2800" dirty="0"/>
          </a:p>
        </p:txBody>
      </p:sp>
    </p:spTree>
    <p:extLst>
      <p:ext uri="{BB962C8B-B14F-4D97-AF65-F5344CB8AC3E}">
        <p14:creationId xmlns:p14="http://schemas.microsoft.com/office/powerpoint/2010/main" val="3710488576"/>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196752"/>
            <a:ext cx="8229600" cy="4810539"/>
          </a:xfrm>
        </p:spPr>
        <p:txBody>
          <a:bodyPr>
            <a:noAutofit/>
          </a:bodyPr>
          <a:lstStyle/>
          <a:p>
            <a:pPr>
              <a:buFontTx/>
              <a:buChar char="-"/>
            </a:pPr>
            <a:r>
              <a:rPr lang="tr-TR" sz="2000" dirty="0"/>
              <a:t>Bilançoda görülmekle birlikte işletmede bulunmayan kasa mevcudunun, kasa hesabından düşülmesi: </a:t>
            </a:r>
          </a:p>
          <a:p>
            <a:pPr marL="109728" indent="0">
              <a:buNone/>
            </a:pPr>
            <a:r>
              <a:rPr lang="tr-TR" sz="2000" dirty="0"/>
              <a:t>___________________________ 27/4/2023 ______________</a:t>
            </a:r>
          </a:p>
          <a:p>
            <a:pPr marL="109728" indent="0">
              <a:buNone/>
            </a:pPr>
            <a:r>
              <a:rPr lang="tr-TR" sz="2000" dirty="0"/>
              <a:t>689 DİĞER OLAĞANDIŞI GİD. VE ZAR. 1.160.000 TL </a:t>
            </a:r>
          </a:p>
          <a:p>
            <a:pPr marL="109728" indent="0">
              <a:buNone/>
            </a:pPr>
            <a:r>
              <a:rPr lang="tr-TR" sz="2000" dirty="0"/>
              <a:t>       (7440 sayılı Kanun 6/3 </a:t>
            </a:r>
            <a:r>
              <a:rPr lang="tr-TR" sz="2000" dirty="0" err="1"/>
              <a:t>md.</a:t>
            </a:r>
            <a:r>
              <a:rPr lang="tr-TR" sz="2000" dirty="0"/>
              <a:t>) </a:t>
            </a:r>
          </a:p>
          <a:p>
            <a:pPr marL="109728" indent="0">
              <a:buNone/>
            </a:pPr>
            <a:r>
              <a:rPr lang="tr-TR" sz="2000" dirty="0"/>
              <a:t>       (Kanunen Kabul Edilmeyen Gider) </a:t>
            </a:r>
          </a:p>
          <a:p>
            <a:pPr marL="109728" indent="0">
              <a:buNone/>
            </a:pPr>
            <a:r>
              <a:rPr lang="tr-TR" sz="2000" dirty="0"/>
              <a:t>                          100 KASA                                       1.160.000 TL </a:t>
            </a:r>
          </a:p>
          <a:p>
            <a:pPr marL="109728" indent="0">
              <a:buNone/>
            </a:pPr>
            <a:r>
              <a:rPr lang="tr-TR" sz="2000" dirty="0"/>
              <a:t>_____________________ / _______________________________</a:t>
            </a:r>
          </a:p>
        </p:txBody>
      </p:sp>
      <p:sp>
        <p:nvSpPr>
          <p:cNvPr id="3" name="Unvan 2"/>
          <p:cNvSpPr>
            <a:spLocks noGrp="1"/>
          </p:cNvSpPr>
          <p:nvPr>
            <p:ph type="title"/>
          </p:nvPr>
        </p:nvSpPr>
        <p:spPr>
          <a:xfrm>
            <a:off x="457200" y="274638"/>
            <a:ext cx="8229600" cy="706090"/>
          </a:xfrm>
        </p:spPr>
        <p:txBody>
          <a:bodyPr>
            <a:noAutofit/>
          </a:bodyPr>
          <a:lstStyle/>
          <a:p>
            <a:r>
              <a:rPr lang="tr-TR" sz="2400" dirty="0">
                <a:solidFill>
                  <a:srgbClr val="FF0000"/>
                </a:solidFill>
              </a:rPr>
              <a:t>Beyanla ilgili muhasebe kayıtları da aşağıdaki şekilde olacaktır.</a:t>
            </a:r>
          </a:p>
        </p:txBody>
      </p:sp>
    </p:spTree>
    <p:extLst>
      <p:ext uri="{BB962C8B-B14F-4D97-AF65-F5344CB8AC3E}">
        <p14:creationId xmlns:p14="http://schemas.microsoft.com/office/powerpoint/2010/main" val="118992568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755F3005-8AE1-14BA-18A6-9D83EF351F38}"/>
              </a:ext>
            </a:extLst>
          </p:cNvPr>
          <p:cNvSpPr>
            <a:spLocks noGrp="1"/>
          </p:cNvSpPr>
          <p:nvPr>
            <p:ph idx="1"/>
          </p:nvPr>
        </p:nvSpPr>
        <p:spPr>
          <a:xfrm>
            <a:off x="457200" y="1916832"/>
            <a:ext cx="8229600" cy="4090459"/>
          </a:xfrm>
        </p:spPr>
        <p:txBody>
          <a:bodyPr>
            <a:normAutofit fontScale="77500" lnSpcReduction="20000"/>
          </a:bodyPr>
          <a:lstStyle/>
          <a:p>
            <a:pPr>
              <a:buFontTx/>
              <a:buChar char="-"/>
            </a:pPr>
            <a:r>
              <a:rPr lang="tr-TR" sz="2400" dirty="0">
                <a:solidFill>
                  <a:srgbClr val="FF0000"/>
                </a:solidFill>
              </a:rPr>
              <a:t>Verginin hesaplanması</a:t>
            </a:r>
            <a:r>
              <a:rPr lang="tr-TR" sz="2400" dirty="0"/>
              <a:t>: </a:t>
            </a:r>
          </a:p>
          <a:p>
            <a:pPr marL="109728" indent="0">
              <a:buNone/>
            </a:pPr>
            <a:r>
              <a:rPr lang="tr-TR" sz="2400" dirty="0"/>
              <a:t>__________________________ 27/4/2023 ________________</a:t>
            </a:r>
          </a:p>
          <a:p>
            <a:pPr marL="109728" indent="0">
              <a:buNone/>
            </a:pPr>
            <a:endParaRPr lang="tr-TR" sz="2400" dirty="0"/>
          </a:p>
          <a:p>
            <a:pPr marL="109728" indent="0">
              <a:buNone/>
            </a:pPr>
            <a:r>
              <a:rPr lang="tr-TR" sz="2400" dirty="0"/>
              <a:t>689 DİĞER OLAĞANDIŞI GİD. VE ZAR.     34.800 TL </a:t>
            </a:r>
          </a:p>
          <a:p>
            <a:pPr marL="109728" indent="0">
              <a:buNone/>
            </a:pPr>
            <a:r>
              <a:rPr lang="tr-TR" sz="2400" dirty="0"/>
              <a:t>(7440 sayılı Kanun 6/3 </a:t>
            </a:r>
            <a:r>
              <a:rPr lang="tr-TR" sz="2400" dirty="0" err="1"/>
              <a:t>md.</a:t>
            </a:r>
            <a:r>
              <a:rPr lang="tr-TR" sz="2400" dirty="0"/>
              <a:t>) </a:t>
            </a:r>
          </a:p>
          <a:p>
            <a:pPr marL="109728" indent="0">
              <a:buNone/>
            </a:pPr>
            <a:r>
              <a:rPr lang="tr-TR" sz="2400" dirty="0"/>
              <a:t>(Kanunen Kabul Edilmeyen Gider) </a:t>
            </a:r>
          </a:p>
          <a:p>
            <a:pPr marL="109728" indent="0">
              <a:buNone/>
            </a:pPr>
            <a:r>
              <a:rPr lang="tr-TR" sz="2400" dirty="0"/>
              <a:t>                   360 ÖDENECEK VERGİ VE FONLAR             34.800 TL _____________________________ / ________________________________</a:t>
            </a:r>
          </a:p>
          <a:p>
            <a:pPr>
              <a:buFontTx/>
              <a:buChar char="-"/>
            </a:pPr>
            <a:r>
              <a:rPr lang="tr-TR" sz="2400" dirty="0">
                <a:solidFill>
                  <a:srgbClr val="FF0000"/>
                </a:solidFill>
              </a:rPr>
              <a:t>Nazım hesaplara (kanunen kabul edilmeyen gider olarak) kaydı:</a:t>
            </a:r>
          </a:p>
          <a:p>
            <a:pPr>
              <a:buFontTx/>
              <a:buChar char="-"/>
            </a:pPr>
            <a:endParaRPr lang="tr-TR" sz="2400" dirty="0">
              <a:solidFill>
                <a:srgbClr val="FF0000"/>
              </a:solidFill>
            </a:endParaRPr>
          </a:p>
          <a:p>
            <a:pPr marL="109728" indent="0">
              <a:buNone/>
            </a:pPr>
            <a:r>
              <a:rPr lang="tr-TR" sz="2400" dirty="0"/>
              <a:t> ___________________________27/4/2023________________________        950 KKEG		          1.194.800 TL </a:t>
            </a:r>
          </a:p>
          <a:p>
            <a:pPr marL="109728" indent="0">
              <a:buNone/>
            </a:pPr>
            <a:r>
              <a:rPr lang="tr-TR" sz="2400" dirty="0"/>
              <a:t>                     951 KKEG  			           1.194.800 TL _____________________________ </a:t>
            </a:r>
            <a:r>
              <a:rPr lang="tr-TR" sz="2800" dirty="0"/>
              <a:t>/ __________________</a:t>
            </a:r>
          </a:p>
          <a:p>
            <a:endParaRPr lang="tr-TR" dirty="0"/>
          </a:p>
        </p:txBody>
      </p:sp>
      <p:sp>
        <p:nvSpPr>
          <p:cNvPr id="3" name="Başlık 2">
            <a:extLst>
              <a:ext uri="{FF2B5EF4-FFF2-40B4-BE49-F238E27FC236}">
                <a16:creationId xmlns:a16="http://schemas.microsoft.com/office/drawing/2014/main" id="{CD1470C6-A23C-85CE-BDB2-5D5D516F8A28}"/>
              </a:ext>
            </a:extLst>
          </p:cNvPr>
          <p:cNvSpPr>
            <a:spLocks noGrp="1"/>
          </p:cNvSpPr>
          <p:nvPr>
            <p:ph type="title"/>
          </p:nvPr>
        </p:nvSpPr>
        <p:spPr/>
        <p:txBody>
          <a:bodyPr>
            <a:normAutofit fontScale="90000"/>
          </a:bodyPr>
          <a:lstStyle/>
          <a:p>
            <a:r>
              <a:rPr lang="tr-TR" sz="4400" dirty="0">
                <a:solidFill>
                  <a:srgbClr val="FF0000"/>
                </a:solidFill>
              </a:rPr>
              <a:t>Beyanla ilgili muhasebe kayıtları da aşağıdaki şekilde olacaktır.</a:t>
            </a:r>
            <a:endParaRPr lang="tr-TR" dirty="0"/>
          </a:p>
        </p:txBody>
      </p:sp>
    </p:spTree>
    <p:extLst>
      <p:ext uri="{BB962C8B-B14F-4D97-AF65-F5344CB8AC3E}">
        <p14:creationId xmlns:p14="http://schemas.microsoft.com/office/powerpoint/2010/main" val="166998392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2526A67-06F3-3229-5A8F-9F1419783E55}"/>
              </a:ext>
            </a:extLst>
          </p:cNvPr>
          <p:cNvSpPr>
            <a:spLocks noGrp="1"/>
          </p:cNvSpPr>
          <p:nvPr>
            <p:ph idx="1"/>
          </p:nvPr>
        </p:nvSpPr>
        <p:spPr>
          <a:xfrm>
            <a:off x="457200" y="850710"/>
            <a:ext cx="8229600" cy="5156582"/>
          </a:xfrm>
        </p:spPr>
        <p:txBody>
          <a:bodyPr>
            <a:normAutofit lnSpcReduction="10000"/>
          </a:bodyPr>
          <a:lstStyle/>
          <a:p>
            <a:r>
              <a:rPr lang="tr-TR" dirty="0"/>
              <a:t>Beyanname ekinde verecekleri envanter (Ek:19) listesi ile Katma Değer Vergisi yönünden bağlı oldukları vergi dairelerine bildireceklerdir. </a:t>
            </a:r>
          </a:p>
          <a:p>
            <a:endParaRPr lang="tr-TR" dirty="0"/>
          </a:p>
          <a:p>
            <a:endParaRPr lang="tr-TR" dirty="0"/>
          </a:p>
          <a:p>
            <a:endParaRPr lang="tr-TR" dirty="0"/>
          </a:p>
          <a:p>
            <a:endParaRPr lang="tr-TR" dirty="0"/>
          </a:p>
          <a:p>
            <a:endParaRPr lang="tr-TR" dirty="0"/>
          </a:p>
          <a:p>
            <a:endParaRPr lang="tr-TR" dirty="0"/>
          </a:p>
          <a:p>
            <a:pPr marL="109728" indent="0">
              <a:buNone/>
            </a:pPr>
            <a:r>
              <a:rPr lang="tr-TR" dirty="0"/>
              <a:t>****</a:t>
            </a:r>
            <a:r>
              <a:rPr lang="tr-TR" b="1" dirty="0">
                <a:solidFill>
                  <a:srgbClr val="FF0000"/>
                </a:solidFill>
              </a:rPr>
              <a:t>Ekinde envanter listesi olmayan beyannameler kabul edilmeyecektir.</a:t>
            </a:r>
          </a:p>
          <a:p>
            <a:endParaRPr lang="tr-TR" dirty="0"/>
          </a:p>
        </p:txBody>
      </p:sp>
      <p:sp>
        <p:nvSpPr>
          <p:cNvPr id="3" name="Başlık 2">
            <a:extLst>
              <a:ext uri="{FF2B5EF4-FFF2-40B4-BE49-F238E27FC236}">
                <a16:creationId xmlns:a16="http://schemas.microsoft.com/office/drawing/2014/main" id="{AB08D6D5-B6B2-AB30-8B37-D76FFD21DD89}"/>
              </a:ext>
            </a:extLst>
          </p:cNvPr>
          <p:cNvSpPr>
            <a:spLocks noGrp="1"/>
          </p:cNvSpPr>
          <p:nvPr>
            <p:ph type="title"/>
          </p:nvPr>
        </p:nvSpPr>
        <p:spPr>
          <a:xfrm>
            <a:off x="457200" y="274638"/>
            <a:ext cx="8229600" cy="576071"/>
          </a:xfrm>
        </p:spPr>
        <p:txBody>
          <a:bodyPr>
            <a:normAutofit fontScale="90000"/>
          </a:bodyPr>
          <a:lstStyle/>
          <a:p>
            <a:r>
              <a:rPr lang="tr-TR" dirty="0">
                <a:solidFill>
                  <a:srgbClr val="FF0000"/>
                </a:solidFill>
              </a:rPr>
              <a:t>2- BEYAN</a:t>
            </a:r>
          </a:p>
        </p:txBody>
      </p:sp>
      <p:pic>
        <p:nvPicPr>
          <p:cNvPr id="5" name="Resim 4">
            <a:extLst>
              <a:ext uri="{FF2B5EF4-FFF2-40B4-BE49-F238E27FC236}">
                <a16:creationId xmlns:a16="http://schemas.microsoft.com/office/drawing/2014/main" id="{6FEF1834-B977-66F7-E129-6964D5310AC6}"/>
              </a:ext>
            </a:extLst>
          </p:cNvPr>
          <p:cNvPicPr>
            <a:picLocks noChangeAspect="1"/>
          </p:cNvPicPr>
          <p:nvPr/>
        </p:nvPicPr>
        <p:blipFill>
          <a:blip r:embed="rId2"/>
          <a:stretch>
            <a:fillRect/>
          </a:stretch>
        </p:blipFill>
        <p:spPr>
          <a:xfrm>
            <a:off x="683569" y="2492895"/>
            <a:ext cx="8003232" cy="2069579"/>
          </a:xfrm>
          <a:prstGeom prst="rect">
            <a:avLst/>
          </a:prstGeom>
        </p:spPr>
      </p:pic>
    </p:spTree>
    <p:extLst>
      <p:ext uri="{BB962C8B-B14F-4D97-AF65-F5344CB8AC3E}">
        <p14:creationId xmlns:p14="http://schemas.microsoft.com/office/powerpoint/2010/main" val="2370438397"/>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109728" indent="0">
              <a:buNone/>
            </a:pPr>
            <a:r>
              <a:rPr lang="tr-TR" sz="2800" dirty="0"/>
              <a:t>Örnek 7- (K) A.Ş.’</a:t>
            </a:r>
            <a:r>
              <a:rPr lang="tr-TR" sz="2800" dirty="0" err="1"/>
              <a:t>nin</a:t>
            </a:r>
            <a:r>
              <a:rPr lang="tr-TR" sz="2800" dirty="0"/>
              <a:t>, 31/12/2022 tarihi itibarıyla düzenlediği bilançosunda kasa hesabında 1.600.000 TL görülmekte olup dönem içindeki faaliyetleri sonucunda, beyan tarihi olan 20/3/2023 tarihi itibarıyla kasa mevcudu 880.000 TL’dir.</a:t>
            </a:r>
            <a:endParaRPr lang="tr-TR" dirty="0"/>
          </a:p>
        </p:txBody>
      </p:sp>
      <p:sp>
        <p:nvSpPr>
          <p:cNvPr id="3" name="Unvan 2"/>
          <p:cNvSpPr>
            <a:spLocks noGrp="1"/>
          </p:cNvSpPr>
          <p:nvPr>
            <p:ph type="title"/>
          </p:nvPr>
        </p:nvSpPr>
        <p:spPr/>
        <p:txBody>
          <a:bodyPr>
            <a:noAutofit/>
          </a:bodyPr>
          <a:lstStyle/>
          <a:p>
            <a:r>
              <a:rPr lang="tr-TR" sz="2000" dirty="0">
                <a:solidFill>
                  <a:srgbClr val="FF0000"/>
                </a:solidFill>
              </a:rPr>
              <a:t>ÖRNEK OLAYLAR</a:t>
            </a:r>
            <a:endParaRPr lang="tr-TR" sz="2000" dirty="0"/>
          </a:p>
        </p:txBody>
      </p:sp>
    </p:spTree>
    <p:extLst>
      <p:ext uri="{BB962C8B-B14F-4D97-AF65-F5344CB8AC3E}">
        <p14:creationId xmlns:p14="http://schemas.microsoft.com/office/powerpoint/2010/main" val="215054897"/>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6A5F99B0-F517-D98F-5C7B-E400C6AD7F37}"/>
              </a:ext>
            </a:extLst>
          </p:cNvPr>
          <p:cNvSpPr>
            <a:spLocks noGrp="1"/>
          </p:cNvSpPr>
          <p:nvPr>
            <p:ph idx="1"/>
          </p:nvPr>
        </p:nvSpPr>
        <p:spPr/>
        <p:txBody>
          <a:bodyPr>
            <a:normAutofit fontScale="92500" lnSpcReduction="20000"/>
          </a:bodyPr>
          <a:lstStyle/>
          <a:p>
            <a:pPr marL="109728" indent="0">
              <a:buNone/>
            </a:pPr>
            <a:r>
              <a:rPr lang="tr-TR" dirty="0"/>
              <a:t>Anılan mükellef, her ne kadar, 31/12/2022 tarihli bilançosunu baz almak suretiyle bu tarih itibarıyla var olan kasa mevcudu 1.600.000 TL olsa da beyan tarihi itibarıyla kasa mevcudu 800.000 TL olduğundan, </a:t>
            </a:r>
          </a:p>
          <a:p>
            <a:pPr marL="109728" indent="0">
              <a:buNone/>
            </a:pPr>
            <a:r>
              <a:rPr lang="tr-TR" dirty="0"/>
              <a:t>fiilen kasada bulunmayan kısım esas alınmak suretiyle en fazla bu tutar (800.000 TL) kadar beyanda bulunabilecektir.</a:t>
            </a:r>
          </a:p>
          <a:p>
            <a:pPr marL="109728" indent="0">
              <a:buNone/>
            </a:pPr>
            <a:r>
              <a:rPr lang="tr-TR" dirty="0"/>
              <a:t>Bu tutarın 800.000 TL'lik kısmının kasada fiilen bulunmadığı varsayıldığında beyan edilecek tutar ve üzerinden hesaplanacak vergi aşağıdaki gibi olacaktır. Beyan tutarı : …………..... 800.000 TL Hesaplanan vergi : (800.000 x %3=)  24.000 TL</a:t>
            </a:r>
          </a:p>
          <a:p>
            <a:endParaRPr lang="tr-TR" dirty="0"/>
          </a:p>
        </p:txBody>
      </p:sp>
      <p:sp>
        <p:nvSpPr>
          <p:cNvPr id="3" name="Başlık 2">
            <a:extLst>
              <a:ext uri="{FF2B5EF4-FFF2-40B4-BE49-F238E27FC236}">
                <a16:creationId xmlns:a16="http://schemas.microsoft.com/office/drawing/2014/main" id="{243F0DA3-E5A1-D53B-0084-177AC8B17784}"/>
              </a:ext>
            </a:extLst>
          </p:cNvPr>
          <p:cNvSpPr>
            <a:spLocks noGrp="1"/>
          </p:cNvSpPr>
          <p:nvPr>
            <p:ph type="title"/>
          </p:nvPr>
        </p:nvSpPr>
        <p:spPr/>
        <p:txBody>
          <a:bodyPr>
            <a:normAutofit/>
          </a:bodyPr>
          <a:lstStyle/>
          <a:p>
            <a:r>
              <a:rPr lang="tr-TR" sz="4000" dirty="0">
                <a:solidFill>
                  <a:srgbClr val="FF0000"/>
                </a:solidFill>
              </a:rPr>
              <a:t>ÖRNEK UYGULAMA</a:t>
            </a:r>
            <a:endParaRPr lang="tr-TR" dirty="0"/>
          </a:p>
        </p:txBody>
      </p:sp>
    </p:spTree>
    <p:extLst>
      <p:ext uri="{BB962C8B-B14F-4D97-AF65-F5344CB8AC3E}">
        <p14:creationId xmlns:p14="http://schemas.microsoft.com/office/powerpoint/2010/main" val="1633714010"/>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88640"/>
            <a:ext cx="8229600" cy="6408712"/>
          </a:xfrm>
        </p:spPr>
        <p:txBody>
          <a:bodyPr>
            <a:normAutofit fontScale="85000" lnSpcReduction="10000"/>
          </a:bodyPr>
          <a:lstStyle/>
          <a:p>
            <a:pPr>
              <a:buFontTx/>
              <a:buChar char="-"/>
            </a:pPr>
            <a:r>
              <a:rPr lang="tr-TR" sz="1700" dirty="0"/>
              <a:t>Bilançoda görülmekle birlikte işletmede bulunmayan kasa mevcudunun, kasa hesabından düşülmesi:</a:t>
            </a:r>
          </a:p>
          <a:p>
            <a:pPr marL="109728" indent="0">
              <a:buNone/>
            </a:pPr>
            <a:r>
              <a:rPr lang="tr-TR" sz="1700" dirty="0"/>
              <a:t>____________________20/3/2023__________________________ </a:t>
            </a:r>
          </a:p>
          <a:p>
            <a:pPr marL="109728" indent="0">
              <a:buNone/>
            </a:pPr>
            <a:r>
              <a:rPr lang="tr-TR" sz="1700" dirty="0"/>
              <a:t>689 DİĞER OLAĞANDIŞI GİD. VE ZAR.           800.000 TL </a:t>
            </a:r>
          </a:p>
          <a:p>
            <a:pPr marL="109728" indent="0">
              <a:buNone/>
            </a:pPr>
            <a:r>
              <a:rPr lang="tr-TR" sz="1700" dirty="0"/>
              <a:t>(7440 sayılı Kanun 6/3 </a:t>
            </a:r>
            <a:r>
              <a:rPr lang="tr-TR" sz="1700" dirty="0" err="1"/>
              <a:t>md.</a:t>
            </a:r>
            <a:r>
              <a:rPr lang="tr-TR" sz="1700" dirty="0"/>
              <a:t>)( KKEG) </a:t>
            </a:r>
          </a:p>
          <a:p>
            <a:pPr marL="109728" indent="0">
              <a:buNone/>
            </a:pPr>
            <a:r>
              <a:rPr lang="tr-TR" sz="1700" dirty="0"/>
              <a:t>                           100 KASA                                             800.000 TL</a:t>
            </a:r>
          </a:p>
          <a:p>
            <a:pPr marL="109728" indent="0">
              <a:buNone/>
            </a:pPr>
            <a:r>
              <a:rPr lang="tr-TR" sz="1700" dirty="0"/>
              <a:t>___________________________ / ________________________________</a:t>
            </a:r>
          </a:p>
          <a:p>
            <a:pPr>
              <a:buFontTx/>
              <a:buChar char="-"/>
            </a:pPr>
            <a:r>
              <a:rPr lang="tr-TR" sz="1800" dirty="0"/>
              <a:t>Bilançoda görülmekle birlikte işletmede bulunmayan kasa mevcudunun, kasa hesabından düşülmesi:</a:t>
            </a:r>
          </a:p>
          <a:p>
            <a:pPr marL="109728" indent="0">
              <a:buNone/>
            </a:pPr>
            <a:r>
              <a:rPr lang="tr-TR" sz="1800" dirty="0"/>
              <a:t>___________________________20/3/2023__________________________ </a:t>
            </a:r>
          </a:p>
          <a:p>
            <a:pPr marL="109728" indent="0">
              <a:buNone/>
            </a:pPr>
            <a:r>
              <a:rPr lang="tr-TR" sz="1800" dirty="0"/>
              <a:t>689 DİĞER OLAĞANDIŞI GİD. VE ZAR.           800.000 TL </a:t>
            </a:r>
          </a:p>
          <a:p>
            <a:pPr marL="109728" indent="0">
              <a:buNone/>
            </a:pPr>
            <a:r>
              <a:rPr lang="tr-TR" sz="1800" dirty="0"/>
              <a:t>(7440 sayılı Kanun 6/3 </a:t>
            </a:r>
            <a:r>
              <a:rPr lang="tr-TR" sz="1800" dirty="0" err="1"/>
              <a:t>md.</a:t>
            </a:r>
            <a:r>
              <a:rPr lang="tr-TR" sz="1800" dirty="0"/>
              <a:t>) (KKEG)</a:t>
            </a:r>
          </a:p>
          <a:p>
            <a:pPr marL="109728" indent="0">
              <a:buNone/>
            </a:pPr>
            <a:r>
              <a:rPr lang="tr-TR" sz="1800" dirty="0"/>
              <a:t>                         100 KASA                                          800.000 TL _____________________________ / ________________________________</a:t>
            </a:r>
          </a:p>
          <a:p>
            <a:pPr>
              <a:buFontTx/>
              <a:buChar char="-"/>
            </a:pPr>
            <a:r>
              <a:rPr lang="tr-TR" sz="1800" dirty="0"/>
              <a:t>Verginin hesaplanması: ___________________________20/3/2023__________________________ </a:t>
            </a:r>
          </a:p>
          <a:p>
            <a:pPr marL="109728" indent="0">
              <a:buNone/>
            </a:pPr>
            <a:r>
              <a:rPr lang="tr-TR" sz="1800" dirty="0"/>
              <a:t>689 DİĞER OLAĞANDIŞI GİD. VE ZAR.            24.000 TL </a:t>
            </a:r>
          </a:p>
          <a:p>
            <a:pPr marL="109728" indent="0">
              <a:buNone/>
            </a:pPr>
            <a:r>
              <a:rPr lang="tr-TR" sz="1800" dirty="0"/>
              <a:t>(7440 sayılı Kanun 6/3 md (KKEG) </a:t>
            </a:r>
          </a:p>
          <a:p>
            <a:pPr marL="109728" indent="0">
              <a:buNone/>
            </a:pPr>
            <a:r>
              <a:rPr lang="tr-TR" sz="1800" dirty="0"/>
              <a:t>                     360 ÖDENECEK VERGİ VE FONLAR             24.000 TL _____________________________ / ________________________________</a:t>
            </a:r>
          </a:p>
          <a:p>
            <a:pPr>
              <a:buFontTx/>
              <a:buChar char="-"/>
            </a:pPr>
            <a:r>
              <a:rPr lang="tr-TR" sz="1800" dirty="0"/>
              <a:t>Bilançoda görülmekle birlikte işletmede bulunmayan kasa mevcudundan kaynaklanan giderlerin nazım hesaplara (kanunen kabul edilmeyen gider olarak) kaydı: ___________________________ 20/3/2023__________________________ </a:t>
            </a:r>
          </a:p>
          <a:p>
            <a:pPr marL="109728" indent="0">
              <a:buNone/>
            </a:pPr>
            <a:r>
              <a:rPr lang="tr-TR" sz="1800" dirty="0"/>
              <a:t>950 KANUNEN KABUL EDİLMEYEN GİDERLER         824.000 TL </a:t>
            </a:r>
          </a:p>
          <a:p>
            <a:pPr marL="109728" indent="0">
              <a:buNone/>
            </a:pPr>
            <a:r>
              <a:rPr lang="tr-TR" sz="1800" dirty="0"/>
              <a:t>                      951 KKEG Alacaklı HS.                                   824.000 TL _____________________________ / ________________________________</a:t>
            </a:r>
            <a:endParaRPr lang="tr-TR" sz="1700" dirty="0"/>
          </a:p>
        </p:txBody>
      </p:sp>
    </p:spTree>
    <p:extLst>
      <p:ext uri="{BB962C8B-B14F-4D97-AF65-F5344CB8AC3E}">
        <p14:creationId xmlns:p14="http://schemas.microsoft.com/office/powerpoint/2010/main" val="1319239260"/>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348880"/>
            <a:ext cx="8579296" cy="4320480"/>
          </a:xfrm>
        </p:spPr>
        <p:txBody>
          <a:bodyPr>
            <a:normAutofit fontScale="70000" lnSpcReduction="20000"/>
          </a:bodyPr>
          <a:lstStyle/>
          <a:p>
            <a:pPr>
              <a:buFontTx/>
              <a:buChar char="-"/>
            </a:pPr>
            <a:r>
              <a:rPr lang="tr-TR" dirty="0"/>
              <a:t>136. Diğer Çeşitli Alacaklar hesabı.......................... 400.000 TL </a:t>
            </a:r>
          </a:p>
          <a:p>
            <a:pPr>
              <a:buFontTx/>
              <a:buChar char="-"/>
            </a:pPr>
            <a:r>
              <a:rPr lang="tr-TR" dirty="0"/>
              <a:t>131. Ortaklardan Alacaklar hesabı........................... 800.000 TL </a:t>
            </a:r>
          </a:p>
          <a:p>
            <a:pPr>
              <a:buFontTx/>
              <a:buChar char="-"/>
            </a:pPr>
            <a:r>
              <a:rPr lang="tr-TR" dirty="0"/>
              <a:t>231. Ortaklardan Alacaklar hesabı........................... 600.000 TL </a:t>
            </a:r>
          </a:p>
          <a:p>
            <a:pPr>
              <a:buFontTx/>
              <a:buChar char="-"/>
            </a:pPr>
            <a:r>
              <a:rPr lang="tr-TR" dirty="0"/>
              <a:t>331. Ortaklara Borçlar hesabı................................. (680.000)TL </a:t>
            </a:r>
          </a:p>
          <a:p>
            <a:pPr>
              <a:buFontTx/>
              <a:buChar char="-"/>
            </a:pPr>
            <a:r>
              <a:rPr lang="tr-TR" dirty="0"/>
              <a:t>431. Ortaklara Borçlar hesabı................................. (480.000)TL </a:t>
            </a:r>
          </a:p>
          <a:p>
            <a:pPr marL="109728" indent="0">
              <a:buNone/>
            </a:pPr>
            <a:r>
              <a:rPr lang="tr-TR" dirty="0"/>
              <a:t>Bu çerçevede; </a:t>
            </a:r>
          </a:p>
          <a:p>
            <a:pPr marL="109728" indent="0">
              <a:buNone/>
            </a:pPr>
            <a:r>
              <a:rPr lang="tr-TR" b="1" dirty="0"/>
              <a:t>Beyan tutarı </a:t>
            </a:r>
          </a:p>
          <a:p>
            <a:pPr marL="109728" indent="0">
              <a:buNone/>
            </a:pPr>
            <a:r>
              <a:rPr lang="tr-TR" dirty="0"/>
              <a:t>=[400.000+(800.000+600.000)-(680.000+480.000)]= 640.000 TL </a:t>
            </a:r>
          </a:p>
          <a:p>
            <a:pPr marL="109728" indent="0">
              <a:buNone/>
            </a:pPr>
            <a:r>
              <a:rPr lang="tr-TR" b="1" dirty="0"/>
              <a:t>Hesaplanan vergi</a:t>
            </a:r>
            <a:r>
              <a:rPr lang="tr-TR" dirty="0"/>
              <a:t>: ................(640.000 x %3=) 19.200 TL olacaktır. </a:t>
            </a:r>
          </a:p>
          <a:p>
            <a:pPr marL="109728" indent="0">
              <a:buNone/>
            </a:pPr>
            <a:endParaRPr lang="tr-TR" dirty="0"/>
          </a:p>
          <a:p>
            <a:pPr marL="109728" indent="0">
              <a:buNone/>
            </a:pPr>
            <a:r>
              <a:rPr lang="tr-TR" dirty="0"/>
              <a:t>Anılan mükellef, söz konusu tutarı beyan etmesi hâlinde beyan edilen bu tutar üzerinden hesaplanan vergiyi beyanname verme süresinde ödeyecektir.</a:t>
            </a:r>
          </a:p>
        </p:txBody>
      </p:sp>
      <p:sp>
        <p:nvSpPr>
          <p:cNvPr id="3" name="Unvan 2"/>
          <p:cNvSpPr>
            <a:spLocks noGrp="1"/>
          </p:cNvSpPr>
          <p:nvPr>
            <p:ph type="title"/>
          </p:nvPr>
        </p:nvSpPr>
        <p:spPr>
          <a:xfrm>
            <a:off x="457200" y="274638"/>
            <a:ext cx="8229600" cy="1930226"/>
          </a:xfrm>
        </p:spPr>
        <p:txBody>
          <a:bodyPr>
            <a:noAutofit/>
          </a:bodyPr>
          <a:lstStyle/>
          <a:p>
            <a:pPr algn="just"/>
            <a:r>
              <a:rPr lang="tr-TR" sz="1700" dirty="0">
                <a:solidFill>
                  <a:srgbClr val="FF0000"/>
                </a:solidFill>
              </a:rPr>
              <a:t>Örnek 8- (C) A.Ş.’</a:t>
            </a:r>
            <a:r>
              <a:rPr lang="tr-TR" sz="1700" dirty="0" err="1">
                <a:solidFill>
                  <a:srgbClr val="FF0000"/>
                </a:solidFill>
              </a:rPr>
              <a:t>nin</a:t>
            </a:r>
            <a:r>
              <a:rPr lang="tr-TR" sz="1700" dirty="0">
                <a:solidFill>
                  <a:srgbClr val="FF0000"/>
                </a:solidFill>
              </a:rPr>
              <a:t>, 31/12/2022 tarihli bilançosunda ortaklardan alacak ve ortaklara borç tutarları, bilanço hesapları itibarıyla aşağıdaki gibi olup, beyan tarihi olan 20/4/2023 tarihi itibarıyla bu tutarların değişmediği varsayılmıştır. Ayrıca, mükellef kurumun ortaklardan alacaklar hesabında izlenmesi gerekirken “136. Diğer Çeşitli Alacaklar” hesabında izlediği 400.000 TL bulunmaktadır.</a:t>
            </a:r>
          </a:p>
        </p:txBody>
      </p:sp>
    </p:spTree>
    <p:extLst>
      <p:ext uri="{BB962C8B-B14F-4D97-AF65-F5344CB8AC3E}">
        <p14:creationId xmlns:p14="http://schemas.microsoft.com/office/powerpoint/2010/main" val="1229030592"/>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052736"/>
            <a:ext cx="8229600" cy="4954555"/>
          </a:xfrm>
        </p:spPr>
        <p:txBody>
          <a:bodyPr>
            <a:normAutofit fontScale="85000" lnSpcReduction="20000"/>
          </a:bodyPr>
          <a:lstStyle/>
          <a:p>
            <a:pPr marL="109728" indent="0">
              <a:buNone/>
            </a:pPr>
            <a:r>
              <a:rPr lang="tr-TR" sz="1700" dirty="0"/>
              <a:t>-Bilançoda görülmekle birlikte işletmede bulunmayan ortaklardan alacakların düşülmesi:</a:t>
            </a:r>
          </a:p>
          <a:p>
            <a:pPr marL="109728" indent="0">
              <a:buNone/>
            </a:pPr>
            <a:r>
              <a:rPr lang="tr-TR" sz="1700" dirty="0"/>
              <a:t> ___________________________ 20/4/2023 __________________________ </a:t>
            </a:r>
          </a:p>
          <a:p>
            <a:pPr marL="109728" indent="0">
              <a:buNone/>
            </a:pPr>
            <a:r>
              <a:rPr lang="tr-TR" sz="1700" dirty="0"/>
              <a:t>689 DİĞER OLAĞANDIŞI GİD. VE ZAR.      640.000 TL </a:t>
            </a:r>
          </a:p>
          <a:p>
            <a:pPr marL="109728" indent="0">
              <a:buNone/>
            </a:pPr>
            <a:r>
              <a:rPr lang="tr-TR" sz="1700" dirty="0"/>
              <a:t>(7440 sayılı Kanun 6/3 </a:t>
            </a:r>
            <a:r>
              <a:rPr lang="tr-TR" sz="1700" dirty="0" err="1"/>
              <a:t>md.</a:t>
            </a:r>
            <a:r>
              <a:rPr lang="tr-TR" sz="1700" dirty="0"/>
              <a:t>) (KKEG) </a:t>
            </a:r>
          </a:p>
          <a:p>
            <a:pPr marL="109728" indent="0">
              <a:buNone/>
            </a:pPr>
            <a:r>
              <a:rPr lang="tr-TR" sz="1700" dirty="0"/>
              <a:t>                   136 DİĞER ÇEŞİTLİ ALACAKLAR              400.000 TL </a:t>
            </a:r>
          </a:p>
          <a:p>
            <a:pPr marL="109728" indent="0">
              <a:buNone/>
            </a:pPr>
            <a:r>
              <a:rPr lang="tr-TR" sz="1700" dirty="0"/>
              <a:t>                   131 ORTAKLARDAN ALACAKLAR           120.000 TL </a:t>
            </a:r>
          </a:p>
          <a:p>
            <a:pPr marL="109728" indent="0">
              <a:buNone/>
            </a:pPr>
            <a:r>
              <a:rPr lang="tr-TR" sz="1700" dirty="0"/>
              <a:t>                   231 ORTAKLARDAN ALACAKLAR           120.000 TL ____________________________ / _______________________________</a:t>
            </a:r>
          </a:p>
          <a:p>
            <a:pPr>
              <a:buFontTx/>
              <a:buChar char="-"/>
            </a:pPr>
            <a:r>
              <a:rPr lang="tr-TR" sz="1800" dirty="0"/>
              <a:t>Verginin hesaplanması: </a:t>
            </a:r>
          </a:p>
          <a:p>
            <a:pPr marL="109728" indent="0">
              <a:buNone/>
            </a:pPr>
            <a:r>
              <a:rPr lang="tr-TR" sz="1800" dirty="0"/>
              <a:t>___________________________ 20/4/2023 __________________________ </a:t>
            </a:r>
          </a:p>
          <a:p>
            <a:pPr marL="109728" indent="0">
              <a:buNone/>
            </a:pPr>
            <a:r>
              <a:rPr lang="tr-TR" sz="1800" dirty="0"/>
              <a:t>689 DİĞER OLAĞANDIŞI GİD. VE ZAR. 19.200 TL </a:t>
            </a:r>
          </a:p>
          <a:p>
            <a:pPr marL="109728" indent="0">
              <a:buNone/>
            </a:pPr>
            <a:r>
              <a:rPr lang="tr-TR" sz="1800" dirty="0"/>
              <a:t>(7440 sayılı Kanun 6/3 </a:t>
            </a:r>
            <a:r>
              <a:rPr lang="tr-TR" sz="1800" dirty="0" err="1"/>
              <a:t>md.</a:t>
            </a:r>
            <a:r>
              <a:rPr lang="tr-TR" sz="1800" dirty="0"/>
              <a:t>) (KKEG) </a:t>
            </a:r>
          </a:p>
          <a:p>
            <a:pPr marL="109728" indent="0">
              <a:buNone/>
            </a:pPr>
            <a:r>
              <a:rPr lang="tr-TR" sz="1800" dirty="0"/>
              <a:t>                   360 ÖDENECEK VERGİ VE FONLAR 19.200 TL</a:t>
            </a:r>
          </a:p>
          <a:p>
            <a:pPr marL="109728" indent="0">
              <a:buNone/>
            </a:pPr>
            <a:r>
              <a:rPr lang="tr-TR" sz="1800" dirty="0"/>
              <a:t>_____________________________ / ________________________________ </a:t>
            </a:r>
          </a:p>
          <a:p>
            <a:pPr marL="109728" indent="0">
              <a:buNone/>
            </a:pPr>
            <a:r>
              <a:rPr lang="tr-TR" sz="1800" dirty="0"/>
              <a:t>-Bilançoda görülmekle birlikte işletmede bulunmayan ortaklardan alacaklardan kaynaklanan giderlerin nazım hesaplara (kanunen kabul edilmeyen gider olarak) kaydı: </a:t>
            </a:r>
          </a:p>
          <a:p>
            <a:pPr marL="109728" indent="0">
              <a:buNone/>
            </a:pPr>
            <a:r>
              <a:rPr lang="tr-TR" sz="1800" dirty="0"/>
              <a:t>___________________________ 20/4/2023 __________________________ </a:t>
            </a:r>
          </a:p>
          <a:p>
            <a:pPr marL="109728" indent="0">
              <a:buNone/>
            </a:pPr>
            <a:r>
              <a:rPr lang="tr-TR" sz="1800" dirty="0"/>
              <a:t>950 KANUNEN KABUL EDİLMEYEN GİDERLER        659.200 TL </a:t>
            </a:r>
          </a:p>
          <a:p>
            <a:pPr marL="109728" indent="0">
              <a:buNone/>
            </a:pPr>
            <a:r>
              <a:rPr lang="tr-TR" sz="1800" dirty="0"/>
              <a:t>                951 KKEG ALACAKLI HESABI                            659.200 TL _____________________________ / ________________________________</a:t>
            </a:r>
            <a:endParaRPr lang="tr-TR" sz="1700" dirty="0"/>
          </a:p>
        </p:txBody>
      </p:sp>
      <p:sp>
        <p:nvSpPr>
          <p:cNvPr id="3" name="Unvan 2"/>
          <p:cNvSpPr>
            <a:spLocks noGrp="1"/>
          </p:cNvSpPr>
          <p:nvPr>
            <p:ph type="title"/>
          </p:nvPr>
        </p:nvSpPr>
        <p:spPr>
          <a:xfrm>
            <a:off x="457200" y="0"/>
            <a:ext cx="8229600" cy="620688"/>
          </a:xfrm>
        </p:spPr>
        <p:txBody>
          <a:bodyPr>
            <a:noAutofit/>
          </a:bodyPr>
          <a:lstStyle/>
          <a:p>
            <a:br>
              <a:rPr lang="tr-TR" sz="2000" dirty="0">
                <a:solidFill>
                  <a:srgbClr val="FF0000"/>
                </a:solidFill>
              </a:rPr>
            </a:br>
            <a:br>
              <a:rPr lang="tr-TR" sz="2000" dirty="0">
                <a:solidFill>
                  <a:srgbClr val="FF0000"/>
                </a:solidFill>
              </a:rPr>
            </a:br>
            <a:r>
              <a:rPr lang="tr-TR" sz="2000" dirty="0">
                <a:solidFill>
                  <a:srgbClr val="FF0000"/>
                </a:solidFill>
              </a:rPr>
              <a:t>Beyanla ilgili muhasebe kayıtları aşağıdaki şekilde olacaktır.</a:t>
            </a:r>
            <a:br>
              <a:rPr lang="tr-TR" sz="2000" dirty="0">
                <a:solidFill>
                  <a:srgbClr val="FF0000"/>
                </a:solidFill>
              </a:rPr>
            </a:br>
            <a:endParaRPr lang="tr-TR" sz="2000" dirty="0">
              <a:solidFill>
                <a:srgbClr val="FF0000"/>
              </a:solidFill>
            </a:endParaRPr>
          </a:p>
        </p:txBody>
      </p:sp>
    </p:spTree>
    <p:extLst>
      <p:ext uri="{BB962C8B-B14F-4D97-AF65-F5344CB8AC3E}">
        <p14:creationId xmlns:p14="http://schemas.microsoft.com/office/powerpoint/2010/main" val="2166597410"/>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548680"/>
            <a:ext cx="8229600" cy="5458611"/>
          </a:xfrm>
        </p:spPr>
        <p:txBody>
          <a:bodyPr>
            <a:normAutofit/>
          </a:bodyPr>
          <a:lstStyle/>
          <a:p>
            <a:pPr marL="109728" indent="0">
              <a:buNone/>
            </a:pPr>
            <a:r>
              <a:rPr lang="tr-TR" dirty="0"/>
              <a:t>Bu madde kapsamında beyan edilen kasa mevcutları ve ortaklardan net alacak tutarları ile bunlarla ilgili diğer hesaplarda yer alan işlemlerin, </a:t>
            </a:r>
          </a:p>
          <a:p>
            <a:pPr marL="109728" indent="0">
              <a:buNone/>
            </a:pPr>
            <a:r>
              <a:rPr lang="tr-TR" dirty="0"/>
              <a:t>Dileyen mükelleflerce “689. Diğer Olağandışı Gider ve Zararlar” hesabı yerine </a:t>
            </a:r>
          </a:p>
          <a:p>
            <a:pPr marL="109728" indent="0">
              <a:buNone/>
            </a:pPr>
            <a:r>
              <a:rPr lang="tr-TR" dirty="0"/>
              <a:t>Bilançonun aktifinde herhangi geçici bir hesapta izlenmesi mümkündür. </a:t>
            </a:r>
          </a:p>
          <a:p>
            <a:pPr marL="109728" indent="0">
              <a:buNone/>
            </a:pPr>
            <a:r>
              <a:rPr lang="tr-TR" dirty="0"/>
              <a:t>Söz konusu geçici hesapta izlenen tutarın </a:t>
            </a:r>
            <a:r>
              <a:rPr lang="tr-TR" dirty="0">
                <a:solidFill>
                  <a:srgbClr val="FF0000"/>
                </a:solidFill>
              </a:rPr>
              <a:t>herhangi bir şekilde kurum kazancının tespitinde gider olarak dikkate alınamayacağı </a:t>
            </a:r>
            <a:r>
              <a:rPr lang="tr-TR" dirty="0"/>
              <a:t>tabiidir.</a:t>
            </a:r>
          </a:p>
        </p:txBody>
      </p:sp>
    </p:spTree>
    <p:extLst>
      <p:ext uri="{BB962C8B-B14F-4D97-AF65-F5344CB8AC3E}">
        <p14:creationId xmlns:p14="http://schemas.microsoft.com/office/powerpoint/2010/main" val="1872736549"/>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196752"/>
            <a:ext cx="8229600" cy="4810539"/>
          </a:xfrm>
        </p:spPr>
        <p:txBody>
          <a:bodyPr>
            <a:normAutofit fontScale="70000" lnSpcReduction="20000"/>
          </a:bodyPr>
          <a:lstStyle/>
          <a:p>
            <a:pPr>
              <a:buFontTx/>
              <a:buChar char="-"/>
            </a:pPr>
            <a:r>
              <a:rPr lang="tr-TR" dirty="0"/>
              <a:t>231. Ortaklardan Alacaklar hesabı .......... 1.600.000 TL </a:t>
            </a:r>
          </a:p>
          <a:p>
            <a:pPr>
              <a:buFontTx/>
              <a:buChar char="-"/>
            </a:pPr>
            <a:r>
              <a:rPr lang="tr-TR" dirty="0"/>
              <a:t>431. Ortaklara Borçlar hesabı    .              . (640.000) TL</a:t>
            </a:r>
          </a:p>
          <a:p>
            <a:pPr marL="109728" indent="0">
              <a:buNone/>
            </a:pPr>
            <a:r>
              <a:rPr lang="tr-TR" dirty="0"/>
              <a:t>Beyan tarihi itibarıyla ise ortaklardan alacak ve ortaklara borç tutarları şu şekildedir. </a:t>
            </a:r>
          </a:p>
          <a:p>
            <a:pPr>
              <a:buFontTx/>
              <a:buChar char="-"/>
            </a:pPr>
            <a:r>
              <a:rPr lang="tr-TR" dirty="0"/>
              <a:t>131. Ortaklardan Alacaklar hesabı............... 400.000 TL </a:t>
            </a:r>
          </a:p>
          <a:p>
            <a:pPr>
              <a:buFontTx/>
              <a:buChar char="-"/>
            </a:pPr>
            <a:r>
              <a:rPr lang="tr-TR" dirty="0"/>
              <a:t>231. Ortaklardan Alacaklar hesabı............ 1.440.000 TL </a:t>
            </a:r>
          </a:p>
          <a:p>
            <a:pPr>
              <a:buFontTx/>
              <a:buChar char="-"/>
            </a:pPr>
            <a:r>
              <a:rPr lang="tr-TR" dirty="0"/>
              <a:t>331. Ortaklara Borçlar hesabı ................... (800.000) TL </a:t>
            </a:r>
          </a:p>
          <a:p>
            <a:pPr marL="109728" indent="0">
              <a:buNone/>
            </a:pPr>
            <a:r>
              <a:rPr lang="tr-TR" dirty="0"/>
              <a:t>Bu çerçevede, beyan tarihi itibarıyla ortaklardan (net) alacak tutarı; [(400.000 + 1.440.000) - (800.000)=] 1.040.000 TL olsa da </a:t>
            </a:r>
          </a:p>
          <a:p>
            <a:pPr marL="109728" indent="0">
              <a:buNone/>
            </a:pPr>
            <a:r>
              <a:rPr lang="tr-TR" dirty="0"/>
              <a:t>31/12/2022 tarihi itibarıyla ortaklardan (net) alacak tutarı; (1.600.000 - 640.000=) 960.000 TL’dir. Buna göre; Beyan tutarı :(1.600.000 - 640.000=) 960.000 TL </a:t>
            </a:r>
          </a:p>
          <a:p>
            <a:pPr marL="109728" indent="0">
              <a:buNone/>
            </a:pPr>
            <a:r>
              <a:rPr lang="tr-TR" dirty="0"/>
              <a:t>Hesaplanan vergi:....... (960.000 x %3=) 28.800 TL olacaktır.</a:t>
            </a:r>
          </a:p>
          <a:p>
            <a:pPr marL="109728" indent="0">
              <a:buNone/>
            </a:pPr>
            <a:endParaRPr lang="tr-TR" dirty="0"/>
          </a:p>
          <a:p>
            <a:pPr marL="109728" indent="0">
              <a:buNone/>
            </a:pPr>
            <a:r>
              <a:rPr lang="tr-TR" dirty="0"/>
              <a:t>(Y) Limited Şirketinin 31/12/2022 tarihli bilançosundaki "231. Ortaklardan Alacaklar" hesabında görülen tutarın 400.000 TL’lik kısmı dönemsellik ilkesi uyarınca "131. Ortaklardan Alacaklar" hesabına aktarılmıştır.</a:t>
            </a:r>
          </a:p>
          <a:p>
            <a:pPr marL="109728" indent="0">
              <a:buNone/>
            </a:pPr>
            <a:endParaRPr lang="tr-TR" dirty="0"/>
          </a:p>
        </p:txBody>
      </p:sp>
      <p:sp>
        <p:nvSpPr>
          <p:cNvPr id="3" name="Unvan 2"/>
          <p:cNvSpPr>
            <a:spLocks noGrp="1"/>
          </p:cNvSpPr>
          <p:nvPr>
            <p:ph type="title"/>
          </p:nvPr>
        </p:nvSpPr>
        <p:spPr>
          <a:xfrm>
            <a:off x="457200" y="274638"/>
            <a:ext cx="8229600" cy="778098"/>
          </a:xfrm>
        </p:spPr>
        <p:txBody>
          <a:bodyPr>
            <a:normAutofit fontScale="90000"/>
          </a:bodyPr>
          <a:lstStyle/>
          <a:p>
            <a:r>
              <a:rPr lang="tr-TR" sz="2000" dirty="0">
                <a:solidFill>
                  <a:srgbClr val="FF0000"/>
                </a:solidFill>
              </a:rPr>
              <a:t>Örnek 9- (Y) Limited Şirketinin, 31/12/2022 tarihli bilançosunda ortaklardan alacak ve ortaklara borç tutarları bilanço hesapları itibarıyla aşağıdaki gibidir.</a:t>
            </a:r>
          </a:p>
        </p:txBody>
      </p:sp>
    </p:spTree>
    <p:extLst>
      <p:ext uri="{BB962C8B-B14F-4D97-AF65-F5344CB8AC3E}">
        <p14:creationId xmlns:p14="http://schemas.microsoft.com/office/powerpoint/2010/main" val="4009797540"/>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88640"/>
            <a:ext cx="8229600" cy="5818651"/>
          </a:xfrm>
        </p:spPr>
        <p:txBody>
          <a:bodyPr>
            <a:normAutofit/>
          </a:bodyPr>
          <a:lstStyle/>
          <a:p>
            <a:pPr marL="109728" indent="0" algn="just">
              <a:buNone/>
            </a:pPr>
            <a:endParaRPr lang="tr-TR" sz="2000" dirty="0"/>
          </a:p>
          <a:p>
            <a:pPr marL="109728" indent="0" algn="just">
              <a:buNone/>
            </a:pPr>
            <a:r>
              <a:rPr lang="tr-TR" sz="2000" dirty="0"/>
              <a:t>Mükellef, bu beyanıyla ilgili muhasebe kayıtlarını yaparken düzeltmeden kaynaklanan işlemler nedeniyle “689. Diğer Olağandışı Gider ve Zararlar” hesabı yerine bilançonun aktifinde bir geçici hesap oluşturma tercihinde bulunmuştur.</a:t>
            </a:r>
          </a:p>
          <a:p>
            <a:pPr marL="109728" indent="0" algn="just">
              <a:buNone/>
            </a:pPr>
            <a:endParaRPr lang="tr-TR" sz="2000" dirty="0"/>
          </a:p>
          <a:p>
            <a:pPr marL="109728" indent="0" algn="just">
              <a:buNone/>
            </a:pPr>
            <a:r>
              <a:rPr lang="tr-TR" sz="2000" dirty="0">
                <a:solidFill>
                  <a:srgbClr val="FF0000"/>
                </a:solidFill>
              </a:rPr>
              <a:t>Bilançoda görülmekle birlikte işletmede bulunmayan ortaklardan alacakların düşülmesi: </a:t>
            </a:r>
          </a:p>
          <a:p>
            <a:pPr marL="109728" indent="0" algn="just">
              <a:buNone/>
            </a:pPr>
            <a:r>
              <a:rPr lang="tr-TR" sz="2000" dirty="0"/>
              <a:t>_____________________________ / _____________________________ </a:t>
            </a:r>
          </a:p>
          <a:p>
            <a:pPr marL="109728" indent="0" algn="just">
              <a:buNone/>
            </a:pPr>
            <a:r>
              <a:rPr lang="tr-TR" sz="2000" dirty="0"/>
              <a:t>296 GEÇİCİ HESAP                               960.000 TL </a:t>
            </a:r>
          </a:p>
          <a:p>
            <a:pPr marL="109728" indent="0" algn="just">
              <a:buNone/>
            </a:pPr>
            <a:r>
              <a:rPr lang="tr-TR" sz="2000" dirty="0"/>
              <a:t>(7440 sayılı Kanun 6/3 </a:t>
            </a:r>
            <a:r>
              <a:rPr lang="tr-TR" sz="2000" dirty="0" err="1"/>
              <a:t>md.</a:t>
            </a:r>
            <a:r>
              <a:rPr lang="tr-TR" sz="2000" dirty="0"/>
              <a:t> </a:t>
            </a:r>
          </a:p>
          <a:p>
            <a:pPr marL="109728" indent="0" algn="just">
              <a:buNone/>
            </a:pPr>
            <a:r>
              <a:rPr lang="tr-TR" sz="2000" dirty="0"/>
              <a:t>uyarınca düzeltme hesabı)</a:t>
            </a:r>
          </a:p>
          <a:p>
            <a:pPr marL="109728" indent="0" algn="just">
              <a:buNone/>
            </a:pPr>
            <a:r>
              <a:rPr lang="tr-TR" sz="2000" dirty="0"/>
              <a:t> 	  131 ORTAKLARDAN ALACAKLAR                   400.000 TL </a:t>
            </a:r>
          </a:p>
          <a:p>
            <a:pPr marL="109728" indent="0" algn="just">
              <a:buNone/>
            </a:pPr>
            <a:r>
              <a:rPr lang="tr-TR" sz="2000" dirty="0"/>
              <a:t>            231 ORTAKLARDAN ALACAKLAR       560.000 TL _____________________________/ _______________________________</a:t>
            </a:r>
          </a:p>
        </p:txBody>
      </p:sp>
    </p:spTree>
    <p:extLst>
      <p:ext uri="{BB962C8B-B14F-4D97-AF65-F5344CB8AC3E}">
        <p14:creationId xmlns:p14="http://schemas.microsoft.com/office/powerpoint/2010/main" val="2327704007"/>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404664"/>
            <a:ext cx="8229600" cy="5602627"/>
          </a:xfrm>
        </p:spPr>
        <p:txBody>
          <a:bodyPr>
            <a:normAutofit lnSpcReduction="10000"/>
          </a:bodyPr>
          <a:lstStyle/>
          <a:p>
            <a:pPr marL="109728" indent="0">
              <a:buNone/>
            </a:pPr>
            <a:r>
              <a:rPr lang="tr-TR" sz="1800" dirty="0">
                <a:solidFill>
                  <a:srgbClr val="FF0000"/>
                </a:solidFill>
              </a:rPr>
              <a:t>Bu işleme ait hesaplanan verginin kayıt örneği</a:t>
            </a:r>
          </a:p>
          <a:p>
            <a:pPr marL="109728" indent="0">
              <a:buNone/>
            </a:pPr>
            <a:r>
              <a:rPr lang="tr-TR" sz="1800" dirty="0"/>
              <a:t>_____________________________ / ________________________________ </a:t>
            </a:r>
          </a:p>
          <a:p>
            <a:pPr marL="109728" indent="0">
              <a:buNone/>
            </a:pPr>
            <a:r>
              <a:rPr lang="tr-TR" sz="1800" dirty="0"/>
              <a:t>689 DİĞER OLAĞANDIŞI GİD. VE ZAR.       28.800 TL </a:t>
            </a:r>
          </a:p>
          <a:p>
            <a:pPr marL="109728" indent="0">
              <a:buNone/>
            </a:pPr>
            <a:r>
              <a:rPr lang="tr-TR" sz="1800" dirty="0"/>
              <a:t>      (7440 sayılı Kanun 6/3 </a:t>
            </a:r>
            <a:r>
              <a:rPr lang="tr-TR" sz="1800" dirty="0" err="1"/>
              <a:t>md.</a:t>
            </a:r>
            <a:r>
              <a:rPr lang="tr-TR" sz="1800" dirty="0"/>
              <a:t>) </a:t>
            </a:r>
          </a:p>
          <a:p>
            <a:pPr marL="109728" indent="0">
              <a:buNone/>
            </a:pPr>
            <a:r>
              <a:rPr lang="tr-TR" sz="1800" dirty="0"/>
              <a:t>(Kanunen Kabul Edilmeyen Gider) </a:t>
            </a:r>
          </a:p>
          <a:p>
            <a:pPr marL="109728" indent="0">
              <a:buNone/>
            </a:pPr>
            <a:r>
              <a:rPr lang="tr-TR" sz="1800" dirty="0"/>
              <a:t>                         360 ÖDENECEK VERGİ VE FONLAR          28.800 TL _____________________________ / ________________________________ </a:t>
            </a:r>
          </a:p>
          <a:p>
            <a:pPr marL="109728" indent="0">
              <a:buNone/>
            </a:pPr>
            <a:r>
              <a:rPr lang="tr-TR" sz="1800" dirty="0">
                <a:solidFill>
                  <a:srgbClr val="FF0000"/>
                </a:solidFill>
              </a:rPr>
              <a:t>Bilançoda görülmekle birlikte işletmede bulunmayan ortaklardan alacaklardan kaynaklanan giderlerin nazım hesaplara (kanunen kabul edilmeyen gider olarak) kaydı</a:t>
            </a:r>
          </a:p>
          <a:p>
            <a:pPr marL="109728" indent="0">
              <a:buNone/>
            </a:pPr>
            <a:r>
              <a:rPr lang="tr-TR" sz="1800" dirty="0"/>
              <a:t>_____________________________ / ________________________________ </a:t>
            </a:r>
          </a:p>
          <a:p>
            <a:pPr marL="109728" indent="0">
              <a:buNone/>
            </a:pPr>
            <a:r>
              <a:rPr lang="tr-TR" sz="1800" dirty="0"/>
              <a:t>950 KKEG                                               28.800 TL </a:t>
            </a:r>
          </a:p>
          <a:p>
            <a:pPr marL="109728" indent="0">
              <a:buNone/>
            </a:pPr>
            <a:r>
              <a:rPr lang="tr-TR" sz="1800" dirty="0"/>
              <a:t>               951 KKEG ALACAKLI HESABI                  28.800 TL _____________________________ / ________________________________ </a:t>
            </a:r>
          </a:p>
          <a:p>
            <a:pPr marL="109728" indent="0">
              <a:buNone/>
            </a:pPr>
            <a:endParaRPr lang="tr-TR" sz="1800" dirty="0"/>
          </a:p>
          <a:p>
            <a:pPr marL="109728" indent="0">
              <a:buNone/>
            </a:pPr>
            <a:r>
              <a:rPr lang="tr-TR" sz="1800" dirty="0"/>
              <a:t>Mükelleflerce </a:t>
            </a:r>
            <a:r>
              <a:rPr lang="tr-TR" sz="1800" u="sng" dirty="0"/>
              <a:t>kâr dağıtımı yapılması </a:t>
            </a:r>
            <a:r>
              <a:rPr lang="tr-TR" sz="1800" dirty="0"/>
              <a:t>hâlinde, </a:t>
            </a:r>
            <a:r>
              <a:rPr lang="tr-TR" sz="1800" dirty="0">
                <a:solidFill>
                  <a:schemeClr val="accent4"/>
                </a:solidFill>
              </a:rPr>
              <a:t>ticari bilanço açısından dağıtılabilir ticari kar tutarı</a:t>
            </a:r>
            <a:r>
              <a:rPr lang="tr-TR" sz="1800" dirty="0"/>
              <a:t>, </a:t>
            </a:r>
            <a:r>
              <a:rPr lang="tr-TR" sz="1800" u="sng" dirty="0">
                <a:solidFill>
                  <a:srgbClr val="FF0000"/>
                </a:solidFill>
              </a:rPr>
              <a:t>beyan edilen ve "689. Diğer Olağandışı Gider ve Zararlar" hesabı altında muhasebeleştirilen tutarlar </a:t>
            </a:r>
            <a:r>
              <a:rPr lang="tr-TR" sz="1800" b="1" u="sng" dirty="0">
                <a:solidFill>
                  <a:srgbClr val="FF0000"/>
                </a:solidFill>
              </a:rPr>
              <a:t>dikkate alınmaksızın tespit olunacaktır.</a:t>
            </a:r>
          </a:p>
        </p:txBody>
      </p:sp>
    </p:spTree>
    <p:extLst>
      <p:ext uri="{BB962C8B-B14F-4D97-AF65-F5344CB8AC3E}">
        <p14:creationId xmlns:p14="http://schemas.microsoft.com/office/powerpoint/2010/main" val="27623229"/>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548680"/>
            <a:ext cx="8229600" cy="6048672"/>
          </a:xfrm>
        </p:spPr>
        <p:txBody>
          <a:bodyPr>
            <a:normAutofit fontScale="92500" lnSpcReduction="20000"/>
          </a:bodyPr>
          <a:lstStyle/>
          <a:p>
            <a:pPr marL="624078" indent="-514350" algn="just">
              <a:buAutoNum type="alphaLcParenR"/>
            </a:pPr>
            <a:r>
              <a:rPr lang="tr-TR" dirty="0"/>
              <a:t>Ödenen vergiler, </a:t>
            </a:r>
            <a:r>
              <a:rPr lang="tr-TR" dirty="0">
                <a:solidFill>
                  <a:schemeClr val="accent2"/>
                </a:solidFill>
              </a:rPr>
              <a:t>gelir veya kurumlar vergisinden mahsup edilmeyecektir</a:t>
            </a:r>
            <a:r>
              <a:rPr lang="tr-TR" dirty="0"/>
              <a:t>. </a:t>
            </a:r>
          </a:p>
          <a:p>
            <a:pPr marL="624078" indent="-514350" algn="just">
              <a:buAutoNum type="alphaLcParenR"/>
            </a:pPr>
            <a:r>
              <a:rPr lang="tr-TR" dirty="0"/>
              <a:t>Beyan edilen tutarlar ile ödenen vergiler, </a:t>
            </a:r>
            <a:r>
              <a:rPr lang="tr-TR" dirty="0">
                <a:solidFill>
                  <a:schemeClr val="accent2"/>
                </a:solidFill>
              </a:rPr>
              <a:t>Kurumlar Vergisi matrahının tespitinde gider olarak kabul edilmeyecektir</a:t>
            </a:r>
            <a:r>
              <a:rPr lang="tr-TR" dirty="0"/>
              <a:t>. </a:t>
            </a:r>
          </a:p>
          <a:p>
            <a:pPr marL="624078" indent="-514350">
              <a:buAutoNum type="alphaLcParenR"/>
            </a:pPr>
            <a:r>
              <a:rPr lang="tr-TR" dirty="0"/>
              <a:t>Kurumlar vergisi mükelleflerince bu kapsamda  yapılan beyanla ilgili olarak, söz konusu tutarların ortaklara dağıtılıp dağıtılmadığına bakılmaksızın </a:t>
            </a:r>
            <a:r>
              <a:rPr lang="tr-TR" dirty="0">
                <a:solidFill>
                  <a:schemeClr val="accent2"/>
                </a:solidFill>
              </a:rPr>
              <a:t>kâr dağıtımına bağlı vergi </a:t>
            </a:r>
            <a:r>
              <a:rPr lang="tr-TR" dirty="0" err="1">
                <a:solidFill>
                  <a:schemeClr val="accent2"/>
                </a:solidFill>
              </a:rPr>
              <a:t>tevkifatına</a:t>
            </a:r>
            <a:r>
              <a:rPr lang="tr-TR" dirty="0">
                <a:solidFill>
                  <a:schemeClr val="accent2"/>
                </a:solidFill>
              </a:rPr>
              <a:t> yönelik ilave bir tarhiyat yapılmayacaktır</a:t>
            </a:r>
            <a:r>
              <a:rPr lang="tr-TR" dirty="0"/>
              <a:t>. </a:t>
            </a:r>
          </a:p>
          <a:p>
            <a:pPr marL="624078" indent="-514350" algn="just">
              <a:buAutoNum type="alphaLcParenR"/>
            </a:pPr>
            <a:r>
              <a:rPr lang="tr-TR" dirty="0"/>
              <a:t>Tam tasdik sözleşmesi çerçevesinde daha önceki dönemlerine ilişkin rapor düzenlenmiş bulunan kurumlar vergisi mükelleflerinin, kanun hükmünden yararlanmaları hâlinde, </a:t>
            </a:r>
            <a:r>
              <a:rPr lang="tr-TR" dirty="0">
                <a:solidFill>
                  <a:schemeClr val="accent2"/>
                </a:solidFill>
              </a:rPr>
              <a:t>raporu düzenleyen YMM’lerin bu işlemlerle sınırlı olarak sorumluluğu aranmayacaktır</a:t>
            </a:r>
            <a:r>
              <a:rPr lang="tr-TR" dirty="0"/>
              <a:t>.</a:t>
            </a:r>
          </a:p>
        </p:txBody>
      </p:sp>
      <p:sp>
        <p:nvSpPr>
          <p:cNvPr id="3" name="Unvan 2"/>
          <p:cNvSpPr>
            <a:spLocks noGrp="1"/>
          </p:cNvSpPr>
          <p:nvPr>
            <p:ph type="title"/>
          </p:nvPr>
        </p:nvSpPr>
        <p:spPr>
          <a:xfrm>
            <a:off x="457200" y="274638"/>
            <a:ext cx="8229600" cy="274042"/>
          </a:xfrm>
        </p:spPr>
        <p:txBody>
          <a:bodyPr>
            <a:noAutofit/>
          </a:bodyPr>
          <a:lstStyle/>
          <a:p>
            <a:r>
              <a:rPr lang="tr-TR" sz="2000" dirty="0"/>
              <a:t>Diğer Hususlar…</a:t>
            </a:r>
          </a:p>
        </p:txBody>
      </p:sp>
    </p:spTree>
    <p:extLst>
      <p:ext uri="{BB962C8B-B14F-4D97-AF65-F5344CB8AC3E}">
        <p14:creationId xmlns:p14="http://schemas.microsoft.com/office/powerpoint/2010/main" val="196096543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a:t>Bu kıymetler, bildirim tarihindeki rayiç bedelle değerlenmek suretiyle envanter listesinde gösterilecektir.</a:t>
            </a:r>
          </a:p>
          <a:p>
            <a:r>
              <a:rPr lang="tr-TR" b="1" dirty="0">
                <a:solidFill>
                  <a:srgbClr val="002060"/>
                </a:solidFill>
              </a:rPr>
              <a:t>***Rayiç bedel, o kıymetin değerleme günü itibarıyla normal alım satım bedelidir. </a:t>
            </a:r>
          </a:p>
          <a:p>
            <a:r>
              <a:rPr lang="tr-TR" b="1" dirty="0">
                <a:solidFill>
                  <a:srgbClr val="002060"/>
                </a:solidFill>
              </a:rPr>
              <a:t>Dolayısıyla bu bedel, mükellefin kendisi tarafından bizzat tespit edilebileceği gibi bağlı olduğu meslek kuruluşuna da tespit ettirilebilecektir. </a:t>
            </a:r>
          </a:p>
          <a:p>
            <a:r>
              <a:rPr lang="tr-TR" dirty="0"/>
              <a:t>****Bildirilen kıymetler yasal kayıt süresi içerisinde kayıtlara intikal ettirilecektir.</a:t>
            </a:r>
          </a:p>
        </p:txBody>
      </p:sp>
      <p:sp>
        <p:nvSpPr>
          <p:cNvPr id="3" name="Unvan 2"/>
          <p:cNvSpPr>
            <a:spLocks noGrp="1"/>
          </p:cNvSpPr>
          <p:nvPr>
            <p:ph type="title"/>
          </p:nvPr>
        </p:nvSpPr>
        <p:spPr/>
        <p:txBody>
          <a:bodyPr>
            <a:normAutofit fontScale="90000"/>
          </a:bodyPr>
          <a:lstStyle/>
          <a:p>
            <a:r>
              <a:rPr lang="tr-TR" dirty="0">
                <a:solidFill>
                  <a:srgbClr val="FF0000"/>
                </a:solidFill>
              </a:rPr>
              <a:t>Bildirimde dikkat edilecek hususlar:</a:t>
            </a:r>
          </a:p>
        </p:txBody>
      </p:sp>
    </p:spTree>
    <p:extLst>
      <p:ext uri="{BB962C8B-B14F-4D97-AF65-F5344CB8AC3E}">
        <p14:creationId xmlns:p14="http://schemas.microsoft.com/office/powerpoint/2010/main" val="2809896079"/>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pPr>
              <a:buFontTx/>
              <a:buChar char="-"/>
            </a:pPr>
            <a:r>
              <a:rPr lang="tr-TR" dirty="0"/>
              <a:t>Kanunun 3 ve 4 üncü maddelerine göre yapılandırılarak kesinleşen tarhiyatların,</a:t>
            </a:r>
          </a:p>
          <a:p>
            <a:pPr>
              <a:buFontTx/>
              <a:buChar char="-"/>
            </a:pPr>
            <a:r>
              <a:rPr lang="tr-TR" dirty="0"/>
              <a:t>Yapılandırma hükümlerinin ihlal edilmemesi şartıyla,</a:t>
            </a:r>
          </a:p>
          <a:p>
            <a:pPr>
              <a:buFontTx/>
              <a:buChar char="-"/>
            </a:pPr>
            <a:r>
              <a:rPr lang="tr-TR" dirty="0"/>
              <a:t>Vergiye uyumlu mükelleflere vergi indirimi uygulamasına ilişkin mezkur maddenin ikinci fıkrasının (2) numaralı bendinde yer alan şartın ihlali sayılmayacağı belirtilmiştir. </a:t>
            </a:r>
          </a:p>
          <a:p>
            <a:pPr>
              <a:buFontTx/>
              <a:buChar char="-"/>
            </a:pPr>
            <a:r>
              <a:rPr lang="tr-TR" dirty="0"/>
              <a:t>Dolayısıyla, 7440 sayılı Kanunun 3 üncü veya 4 üncü maddesine göre yapılandırarak kesinleşen tarhiyatlar, 193 sayılı Kanunun mükerrer 121 inci maddesinde hüküm altına alınmış “</a:t>
            </a:r>
            <a:r>
              <a:rPr lang="tr-TR" dirty="0">
                <a:solidFill>
                  <a:schemeClr val="accent2"/>
                </a:solidFill>
              </a:rPr>
              <a:t>vergi beyannamelerindeki vergi türleri itibarıyla </a:t>
            </a:r>
            <a:r>
              <a:rPr lang="tr-TR" dirty="0" err="1">
                <a:solidFill>
                  <a:schemeClr val="accent2"/>
                </a:solidFill>
              </a:rPr>
              <a:t>ikmalen</a:t>
            </a:r>
            <a:r>
              <a:rPr lang="tr-TR" dirty="0">
                <a:solidFill>
                  <a:schemeClr val="accent2"/>
                </a:solidFill>
              </a:rPr>
              <a:t>, </a:t>
            </a:r>
            <a:r>
              <a:rPr lang="tr-TR" dirty="0" err="1">
                <a:solidFill>
                  <a:schemeClr val="accent2"/>
                </a:solidFill>
              </a:rPr>
              <a:t>re'sen</a:t>
            </a:r>
            <a:r>
              <a:rPr lang="tr-TR" dirty="0">
                <a:solidFill>
                  <a:schemeClr val="accent2"/>
                </a:solidFill>
              </a:rPr>
              <a:t> veya idarece yapılmış bir tarhiyat bulunmaması</a:t>
            </a:r>
            <a:r>
              <a:rPr lang="tr-TR" dirty="0"/>
              <a:t>” </a:t>
            </a:r>
            <a:r>
              <a:rPr lang="tr-TR" u="sng" dirty="0">
                <a:solidFill>
                  <a:schemeClr val="accent4"/>
                </a:solidFill>
              </a:rPr>
              <a:t>şartının ihlali olarak değerlendirilmeyecektir.</a:t>
            </a:r>
          </a:p>
        </p:txBody>
      </p:sp>
      <p:sp>
        <p:nvSpPr>
          <p:cNvPr id="3" name="Unvan 2"/>
          <p:cNvSpPr>
            <a:spLocks noGrp="1"/>
          </p:cNvSpPr>
          <p:nvPr>
            <p:ph type="title"/>
          </p:nvPr>
        </p:nvSpPr>
        <p:spPr/>
        <p:txBody>
          <a:bodyPr>
            <a:normAutofit/>
          </a:bodyPr>
          <a:lstStyle/>
          <a:p>
            <a:r>
              <a:rPr lang="tr-TR" sz="2000" dirty="0">
                <a:solidFill>
                  <a:srgbClr val="FF0000"/>
                </a:solidFill>
              </a:rPr>
              <a:t>KANUNUN 3 VE 4 ÜNCÜ MADDELERİNDEN YARARLANANLARIN VERGİYE UYUMLU MÜKELLEFLERE VERGİ İNDİRİMİ UYGULAMASI KARŞISINDAKİ DURUMU</a:t>
            </a:r>
          </a:p>
        </p:txBody>
      </p:sp>
    </p:spTree>
    <p:extLst>
      <p:ext uri="{BB962C8B-B14F-4D97-AF65-F5344CB8AC3E}">
        <p14:creationId xmlns:p14="http://schemas.microsoft.com/office/powerpoint/2010/main" val="2238436347"/>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a:p>
          <a:p>
            <a:endParaRPr lang="tr-TR" dirty="0"/>
          </a:p>
          <a:p>
            <a:r>
              <a:rPr lang="tr-TR" dirty="0"/>
              <a:t>Teşekkür eder, saygılarımı sunarım…</a:t>
            </a:r>
          </a:p>
          <a:p>
            <a:endParaRPr lang="tr-TR" dirty="0"/>
          </a:p>
          <a:p>
            <a:endParaRPr lang="tr-TR" dirty="0"/>
          </a:p>
          <a:p>
            <a:endParaRPr lang="tr-TR" dirty="0"/>
          </a:p>
          <a:p>
            <a:endParaRPr lang="tr-TR" dirty="0"/>
          </a:p>
          <a:p>
            <a:pPr lvl="2"/>
            <a:r>
              <a:rPr lang="tr-TR" dirty="0"/>
              <a:t>Yusuf Ziya AYDIN </a:t>
            </a:r>
          </a:p>
          <a:p>
            <a:pPr lvl="2"/>
            <a:r>
              <a:rPr lang="tr-TR" dirty="0"/>
              <a:t>Serbest Muhasebeci Mali Müşavir</a:t>
            </a:r>
          </a:p>
        </p:txBody>
      </p:sp>
      <p:sp>
        <p:nvSpPr>
          <p:cNvPr id="3" name="2 Başlık"/>
          <p:cNvSpPr>
            <a:spLocks noGrp="1"/>
          </p:cNvSpPr>
          <p:nvPr>
            <p:ph type="title"/>
          </p:nvPr>
        </p:nvSpPr>
        <p:spPr/>
        <p:txBody>
          <a:bodyPr/>
          <a:lstStyle/>
          <a:p>
            <a:r>
              <a:rPr lang="tr-TR" dirty="0"/>
              <a:t>Beni sabırla dinlediğiniz için…</a:t>
            </a:r>
          </a:p>
        </p:txBody>
      </p:sp>
    </p:spTree>
    <p:extLst>
      <p:ext uri="{BB962C8B-B14F-4D97-AF65-F5344CB8AC3E}">
        <p14:creationId xmlns:p14="http://schemas.microsoft.com/office/powerpoint/2010/main" val="318489044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 </a:t>
            </a:r>
            <a:r>
              <a:rPr lang="tr-TR" sz="3600" dirty="0"/>
              <a:t>Alım satım işletmelerinde satışa hazır malları, </a:t>
            </a:r>
          </a:p>
          <a:p>
            <a:r>
              <a:rPr lang="tr-TR" sz="3600" dirty="0"/>
              <a:t>- İmalatçı işletmelerinde ise hammadde, malzeme, yarı mamul ve mamul malları ifade etmektedir. </a:t>
            </a:r>
          </a:p>
        </p:txBody>
      </p:sp>
      <p:sp>
        <p:nvSpPr>
          <p:cNvPr id="3" name="Unvan 2"/>
          <p:cNvSpPr>
            <a:spLocks noGrp="1"/>
          </p:cNvSpPr>
          <p:nvPr>
            <p:ph type="title"/>
          </p:nvPr>
        </p:nvSpPr>
        <p:spPr/>
        <p:txBody>
          <a:bodyPr>
            <a:normAutofit fontScale="90000"/>
          </a:bodyPr>
          <a:lstStyle/>
          <a:p>
            <a:r>
              <a:rPr lang="tr-TR" dirty="0">
                <a:solidFill>
                  <a:srgbClr val="FF0000"/>
                </a:solidFill>
              </a:rPr>
              <a:t>Bu madde hükmüne göre bildirilecek EMTİA;</a:t>
            </a:r>
          </a:p>
        </p:txBody>
      </p:sp>
    </p:spTree>
    <p:extLst>
      <p:ext uri="{BB962C8B-B14F-4D97-AF65-F5344CB8AC3E}">
        <p14:creationId xmlns:p14="http://schemas.microsoft.com/office/powerpoint/2010/main" val="372801255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sz="2800" dirty="0"/>
              <a:t>Bu Bildirimle İnşaat </a:t>
            </a:r>
            <a:r>
              <a:rPr lang="tr-TR" sz="2800" dirty="0" err="1"/>
              <a:t>işletmeleride</a:t>
            </a:r>
            <a:br>
              <a:rPr lang="tr-TR" sz="2800" dirty="0"/>
            </a:br>
            <a:r>
              <a:rPr lang="tr-TR" sz="2800" dirty="0"/>
              <a:t>(yıllara sari inşaat ve onarım işi, kat karşılığı veya kendi adlarına inşaat yapıp satanlar) eksik maliyetlerini tamamlayabileceklerdir.</a:t>
            </a:r>
            <a:endParaRPr lang="tr-TR" dirty="0"/>
          </a:p>
          <a:p>
            <a:endParaRPr lang="tr-TR" dirty="0"/>
          </a:p>
          <a:p>
            <a:r>
              <a:rPr lang="tr-TR" dirty="0"/>
              <a:t>inşa edilen ve emtia niteliğindeki taşınmazları </a:t>
            </a:r>
            <a:r>
              <a:rPr lang="tr-TR" dirty="0">
                <a:effectLst>
                  <a:outerShdw blurRad="38100" dist="38100" dir="2700000" algn="tl">
                    <a:srgbClr val="000000">
                      <a:alpha val="43137"/>
                    </a:srgbClr>
                  </a:outerShdw>
                </a:effectLst>
              </a:rPr>
              <a:t>varsa</a:t>
            </a:r>
            <a:r>
              <a:rPr lang="tr-TR" dirty="0"/>
              <a:t> (daire, dükkan vb.) </a:t>
            </a:r>
          </a:p>
          <a:p>
            <a:r>
              <a:rPr lang="tr-TR" dirty="0"/>
              <a:t>ile üretimde kullandıkları demir, çimento, tuğla gibi ilk madde ve malzemelerini </a:t>
            </a:r>
          </a:p>
          <a:p>
            <a:r>
              <a:rPr lang="tr-TR" dirty="0"/>
              <a:t>veya yarı mamullerini de bildirmeleri mümkündür.</a:t>
            </a:r>
          </a:p>
          <a:p>
            <a:endParaRPr lang="tr-TR" dirty="0"/>
          </a:p>
        </p:txBody>
      </p:sp>
      <p:sp>
        <p:nvSpPr>
          <p:cNvPr id="3" name="Unvan 2"/>
          <p:cNvSpPr>
            <a:spLocks noGrp="1"/>
          </p:cNvSpPr>
          <p:nvPr>
            <p:ph type="title"/>
          </p:nvPr>
        </p:nvSpPr>
        <p:spPr>
          <a:xfrm>
            <a:off x="472730" y="279209"/>
            <a:ext cx="8229600" cy="1143000"/>
          </a:xfrm>
        </p:spPr>
        <p:txBody>
          <a:bodyPr>
            <a:noAutofit/>
          </a:bodyPr>
          <a:lstStyle/>
          <a:p>
            <a:pPr algn="ctr"/>
            <a:r>
              <a:rPr lang="tr-TR" sz="3200" dirty="0">
                <a:solidFill>
                  <a:srgbClr val="FF0000"/>
                </a:solidFill>
              </a:rPr>
              <a:t>İNŞAAT İŞLETMELERİNDE  MALİYET TAMAMLAMA </a:t>
            </a:r>
          </a:p>
        </p:txBody>
      </p:sp>
    </p:spTree>
    <p:extLst>
      <p:ext uri="{BB962C8B-B14F-4D97-AF65-F5344CB8AC3E}">
        <p14:creationId xmlns:p14="http://schemas.microsoft.com/office/powerpoint/2010/main" val="175154575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dirty="0"/>
              <a:t>kayıt ve tescil için kullanılan bilgiler (seri/sıra numara, harf, işaret, marka vb.) belirtilmek suretiyle envanter listesinde beyan edilecektir. </a:t>
            </a:r>
          </a:p>
          <a:p>
            <a:r>
              <a:rPr lang="tr-TR" dirty="0"/>
              <a:t>Kayıt ve tescile ilişkin gerekli bilgileri içermeyen kıymetlerin, beyandan önce ilgili kamu idarelerine başvurularak kayıt ve tescil ettirilmesi ve alınan kayıt ve tescil bilgileri ile beyan edilmesi gerekmektedir. </a:t>
            </a:r>
          </a:p>
          <a:p>
            <a:r>
              <a:rPr lang="tr-TR" dirty="0"/>
              <a:t>Söz konusu kıymetlerin satışına ilişkin olarak düzenlenecek belgelerde kayıt ve tescil bilgilerine de yer verilecektir.</a:t>
            </a:r>
          </a:p>
        </p:txBody>
      </p:sp>
      <p:sp>
        <p:nvSpPr>
          <p:cNvPr id="3" name="Unvan 2"/>
          <p:cNvSpPr>
            <a:spLocks noGrp="1"/>
          </p:cNvSpPr>
          <p:nvPr>
            <p:ph type="title"/>
          </p:nvPr>
        </p:nvSpPr>
        <p:spPr/>
        <p:txBody>
          <a:bodyPr>
            <a:normAutofit fontScale="90000"/>
          </a:bodyPr>
          <a:lstStyle/>
          <a:p>
            <a:r>
              <a:rPr lang="tr-TR" dirty="0">
                <a:solidFill>
                  <a:srgbClr val="FF0000"/>
                </a:solidFill>
              </a:rPr>
              <a:t>Kayıt ve tescile tabi sabit kıymetlerde beyan</a:t>
            </a:r>
          </a:p>
        </p:txBody>
      </p:sp>
    </p:spTree>
    <p:extLst>
      <p:ext uri="{BB962C8B-B14F-4D97-AF65-F5344CB8AC3E}">
        <p14:creationId xmlns:p14="http://schemas.microsoft.com/office/powerpoint/2010/main" val="4275819990"/>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9555</TotalTime>
  <Words>4833</Words>
  <Application>Microsoft Office PowerPoint</Application>
  <PresentationFormat>Ekran Gösterisi (4:3)</PresentationFormat>
  <Paragraphs>397</Paragraphs>
  <Slides>61</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61</vt:i4>
      </vt:variant>
    </vt:vector>
  </HeadingPairs>
  <TitlesOfParts>
    <vt:vector size="68" baseType="lpstr">
      <vt:lpstr>Arial</vt:lpstr>
      <vt:lpstr>Lucida Sans Unicode</vt:lpstr>
      <vt:lpstr>Verdana</vt:lpstr>
      <vt:lpstr>Wingdings 2</vt:lpstr>
      <vt:lpstr>Wingdings 3</vt:lpstr>
      <vt:lpstr>Kalabalık</vt:lpstr>
      <vt:lpstr>Klip</vt:lpstr>
      <vt:lpstr>TRABZON SERBEST MUHASEBECİ MALİ MÜŞAVİRLER ODASI  &amp;  EĞİTİM VE MEVZUAT KOMİSYONU</vt:lpstr>
      <vt:lpstr>İŞLETME KAYITLARININ DÜZELTİLMESİ </vt:lpstr>
      <vt:lpstr>1- Kapsam</vt:lpstr>
      <vt:lpstr>BEYAN</vt:lpstr>
      <vt:lpstr>2- BEYAN</vt:lpstr>
      <vt:lpstr>Bildirimde dikkat edilecek hususlar:</vt:lpstr>
      <vt:lpstr>Bu madde hükmüne göre bildirilecek EMTİA;</vt:lpstr>
      <vt:lpstr>İNŞAAT İŞLETMELERİNDE  MALİYET TAMAMLAMA </vt:lpstr>
      <vt:lpstr>Kayıt ve tescile tabi sabit kıymetlerde beyan</vt:lpstr>
      <vt:lpstr>3- BILDIRILEN MALLARIN SATIŞ BEDELI VE      AMORTISMAN UYGULAMASI</vt:lpstr>
      <vt:lpstr>4- VERGİSEL YÜKÜMLÜLÜKLER</vt:lpstr>
      <vt:lpstr>Beyan ve Ödeme</vt:lpstr>
      <vt:lpstr>ÖTV Beyanı ve ödemesi</vt:lpstr>
      <vt:lpstr>Diğer hususlar </vt:lpstr>
      <vt:lpstr>Belgesiz Mal Bulundurma Bakımından…</vt:lpstr>
      <vt:lpstr>5-ÖTV Kapsamındaki Mallar İçin ÖTV’nin Beyanı ve Ödenmesi</vt:lpstr>
      <vt:lpstr>Devamı…</vt:lpstr>
      <vt:lpstr>Beyan Edilen Kıymetlerin Kayıtlara İntikali</vt:lpstr>
      <vt:lpstr>Örnek 2- (A) Limited Şirketi, stoklarında bulunan ancak kayıtlarında yer almayan (Y) emtiasına ilişkin envanter listesini hazırlamış ve 15/5/2023 tarihi itibarıyla beyan etmiştir.  Genel oranda katma değer vergisine tabi olan bu emtianın, mükellef tarafından belirlenen rayiç bedeli 120.000 TL’dir. Şirketin bu bildirimine ilişkin muhasebe kayıtları aşağıdaki şekilde olacaktır.</vt:lpstr>
      <vt:lpstr>Örnek 3- (B) A.Ş. kayıtlarında yer almayan makine ve cihazlarını kayda almak istemektedir. Genel oranda katma değer vergisine tabi olan bu kıymetlerin mükellefçe belirlenen rayiç bedeli 210.000 TL olup, envantere alınmasına ilişkin muhasebe kayıtları aşağıdaki şekilde yapılacaktır.</vt:lpstr>
      <vt:lpstr>Mükellef, söz konusu makine ve cihazlarını 31/12/2023 tarihine kadar satarsa, bu satıştan önce; satmadığı takdirde ise 31/12/2023 tarihinde aşağıdaki muhasebe kaydını yapacaktır.</vt:lpstr>
      <vt:lpstr>Mükellefin, örneğimizdeki makine ve cihazlarını peşin olarak KDV hariç 260.000 TL’ye satması hâlinde bu satışa ilişkin yukarıdaki kayıtla birlikte yapılacak muhasebe kaydı aşağıdaki gibi olacaktır. </vt:lpstr>
      <vt:lpstr>Beyan Edilen Kıymetlerin Ba Formu Karşısındaki Durumu</vt:lpstr>
      <vt:lpstr>B- KAYITLARDA YER ALDIĞI HALDE İŞLETMEDE MEVCUT OLMAYAN EMTİA, MAKİNE, TECHİZAT VE DEMİRBAŞLAR</vt:lpstr>
      <vt:lpstr>1- Kapsam</vt:lpstr>
      <vt:lpstr>2- Belge Düzeni</vt:lpstr>
      <vt:lpstr>3- Ürünün Değer Tespiti (Satış Faturası İçin)</vt:lpstr>
      <vt:lpstr>4- Vergisel Yükümlülükler ve Muhasebe Kayıtları</vt:lpstr>
      <vt:lpstr>4- Vergisel Yükümlülükler ve Muhasebe Kayıtları</vt:lpstr>
      <vt:lpstr>Fatura Düzeni… kayıtlarda yer aldığı hâlde işletmede mevcut olmayan emtia, makine, teçhizat ve demirbaşa ilişkin faturada ;</vt:lpstr>
      <vt:lpstr>1 Nolu KDV Beyanı Görseli</vt:lpstr>
      <vt:lpstr>Örnek:</vt:lpstr>
      <vt:lpstr>Hasılat Esaslı Vergilendirmeye Tabi Mükellefler..</vt:lpstr>
      <vt:lpstr>Beyan edilen varlıkların ÖTV tabi olması hali…</vt:lpstr>
      <vt:lpstr>Fatura düzenlenmek suretiyle bu bölümde açıklandığı şekilde hasılatı kayıtlara intikal ettirilen</vt:lpstr>
      <vt:lpstr>a) Bilanço Esasına Göre Defter Tutan Mükellefler</vt:lpstr>
      <vt:lpstr>Örnek 4- (Y) Limited Şirketi, kayıtlarında yer aldığı hâlde stoklarında mevcut olmayan emtialarını faturalandırarak kayıtlarını fiili duruma uygun hale getirmek 171 istemektedir. Şirketin, ticaretini yaptığı genel oranda KDV’ye tabi olan (A) malının kayıtlarda bulunan ancak stoklarda yer almayan miktarı 5 ton olup kendi kayıtlarına göre bu malın birim maliyeti 85 TL/Kg ve gayrisafi karlılık oranı ise % 8’dir.</vt:lpstr>
      <vt:lpstr>Bu kayıtta yer alan 689 numaralı hesap yerine gerçek duruma uygun olması hâlinde diğer hesaplardan; kasa, bankalar, alınan çekler, alıcılar veya alacak senetleri hesaplarından biri kullanılabilecektir. Örneğin, kayıtsız yapılan satış karşılığında alacak senedi alınmış olması hâlinde kayıt aşağıdaki şekilde olacaktır.</vt:lpstr>
      <vt:lpstr>Örnek 5- (Z) İşletmesi, kayıtlarında yer aldığı halde işletmede yer almayan demirbaşı, faturalandırarak kayıtlarını fiili duruma uygun hale getirmek istemektedir.</vt:lpstr>
      <vt:lpstr>b) İşletme Hesabı Esasına Göre Defter Tutan Mükellefler</vt:lpstr>
      <vt:lpstr>5- Kayıtlarda Yer Aldığı Hâlde İşletmede Mevcut Olmayan Emtia, Makine, Teçhizat ve Demirbaşların Bs Formu Karşısındaki Durumu</vt:lpstr>
      <vt:lpstr>C- KAYITLARDA YER ALDIĞI HÂLDE İŞLETMEDE MEVCUT OLMAYAN KASA MEVCUDU VE ORTAKLARDAN ALACAKLARIN BEYANI</vt:lpstr>
      <vt:lpstr>Devamı…</vt:lpstr>
      <vt:lpstr>PowerPoint Sunusu</vt:lpstr>
      <vt:lpstr>Vergisel Yükümlülükler ve Muhasebe Kayıtları</vt:lpstr>
      <vt:lpstr>KASA MEVCUDU VE ORTAKLARDAN ALACAKLAR DÜZELTMSİNE İLİŞKİN ÖRNEKLER</vt:lpstr>
      <vt:lpstr>KASA MEVCUDU VE ORTAKLARDAN ALACAKLAR DÜZELTMSİNE İLİŞKİN ÖRNEKLER</vt:lpstr>
      <vt:lpstr>Beyanla ilgili muhasebe kayıtları da aşağıdaki şekilde olacaktır.</vt:lpstr>
      <vt:lpstr>Beyanla ilgili muhasebe kayıtları da aşağıdaki şekilde olacaktır.</vt:lpstr>
      <vt:lpstr>ÖRNEK OLAYLAR</vt:lpstr>
      <vt:lpstr>ÖRNEK UYGULAMA</vt:lpstr>
      <vt:lpstr>PowerPoint Sunusu</vt:lpstr>
      <vt:lpstr>Örnek 8- (C) A.Ş.’nin, 31/12/2022 tarihli bilançosunda ortaklardan alacak ve ortaklara borç tutarları, bilanço hesapları itibarıyla aşağıdaki gibi olup, beyan tarihi olan 20/4/2023 tarihi itibarıyla bu tutarların değişmediği varsayılmıştır. Ayrıca, mükellef kurumun ortaklardan alacaklar hesabında izlenmesi gerekirken “136. Diğer Çeşitli Alacaklar” hesabında izlediği 400.000 TL bulunmaktadır.</vt:lpstr>
      <vt:lpstr>  Beyanla ilgili muhasebe kayıtları aşağıdaki şekilde olacaktır. </vt:lpstr>
      <vt:lpstr>PowerPoint Sunusu</vt:lpstr>
      <vt:lpstr>Örnek 9- (Y) Limited Şirketinin, 31/12/2022 tarihli bilançosunda ortaklardan alacak ve ortaklara borç tutarları bilanço hesapları itibarıyla aşağıdaki gibidir.</vt:lpstr>
      <vt:lpstr>PowerPoint Sunusu</vt:lpstr>
      <vt:lpstr>PowerPoint Sunusu</vt:lpstr>
      <vt:lpstr>Diğer Hususlar…</vt:lpstr>
      <vt:lpstr>KANUNUN 3 VE 4 ÜNCÜ MADDELERİNDEN YARARLANANLARIN VERGİYE UYUMLU MÜKELLEFLERE VERGİ İNDİRİMİ UYGULAMASI KARŞISINDAKİ DURUMU</vt:lpstr>
      <vt:lpstr>Beni sabırla dinlediğiniz için…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6736 SAYILI BAZI ALACAKLARIN YENİDEN YAPILANDIRILMASI KANUNU</dc:title>
  <dc:creator>Mahmutoğlu</dc:creator>
  <cp:lastModifiedBy>YUSUF ZİYA AYDIN</cp:lastModifiedBy>
  <cp:revision>294</cp:revision>
  <dcterms:created xsi:type="dcterms:W3CDTF">2016-08-24T14:58:13Z</dcterms:created>
  <dcterms:modified xsi:type="dcterms:W3CDTF">2023-05-11T06:20:14Z</dcterms:modified>
</cp:coreProperties>
</file>